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25" r:id="rId2"/>
    <p:sldId id="317" r:id="rId3"/>
    <p:sldId id="337" r:id="rId4"/>
    <p:sldId id="316" r:id="rId5"/>
    <p:sldId id="329" r:id="rId6"/>
    <p:sldId id="320" r:id="rId7"/>
    <p:sldId id="330" r:id="rId8"/>
    <p:sldId id="333" r:id="rId9"/>
    <p:sldId id="334" r:id="rId10"/>
    <p:sldId id="335" r:id="rId11"/>
    <p:sldId id="332" r:id="rId12"/>
    <p:sldId id="273" r:id="rId13"/>
    <p:sldId id="331" r:id="rId14"/>
    <p:sldId id="339" r:id="rId15"/>
    <p:sldId id="338" r:id="rId16"/>
    <p:sldId id="342" r:id="rId17"/>
    <p:sldId id="327" r:id="rId18"/>
    <p:sldId id="296" r:id="rId19"/>
    <p:sldId id="340" r:id="rId20"/>
    <p:sldId id="292" r:id="rId21"/>
    <p:sldId id="324" r:id="rId22"/>
    <p:sldId id="281" r:id="rId23"/>
    <p:sldId id="282" r:id="rId24"/>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56FC"/>
    <a:srgbClr val="6D91D1"/>
    <a:srgbClr val="E7FCFD"/>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3447" autoAdjust="0"/>
  </p:normalViewPr>
  <p:slideViewPr>
    <p:cSldViewPr snapToGrid="0">
      <p:cViewPr varScale="1">
        <p:scale>
          <a:sx n="59" d="100"/>
          <a:sy n="59" d="100"/>
        </p:scale>
        <p:origin x="95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b="1" dirty="0">
                <a:latin typeface="Meiryo UI" panose="020B0604030504040204" pitchFamily="50" charset="-128"/>
                <a:ea typeface="Meiryo UI" panose="020B0604030504040204" pitchFamily="50" charset="-128"/>
              </a:rPr>
              <a:t>RID2830 </a:t>
            </a:r>
            <a:r>
              <a:rPr lang="ja-JP" altLang="en-US" b="1" dirty="0">
                <a:latin typeface="Meiryo UI" panose="020B0604030504040204" pitchFamily="50" charset="-128"/>
                <a:ea typeface="Meiryo UI" panose="020B0604030504040204" pitchFamily="50" charset="-128"/>
              </a:rPr>
              <a:t>会員推移</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492765645381374"/>
          <c:y val="0.23350553988076861"/>
          <c:w val="0.80169006271291088"/>
          <c:h val="0.52229856841237532"/>
        </c:manualLayout>
      </c:layout>
      <c:barChart>
        <c:barDir val="col"/>
        <c:grouping val="clustered"/>
        <c:varyColors val="0"/>
        <c:ser>
          <c:idx val="0"/>
          <c:order val="0"/>
          <c:tx>
            <c:strRef>
              <c:f>Sheet1!$K$5</c:f>
              <c:strCache>
                <c:ptCount val="1"/>
                <c:pt idx="0">
                  <c:v>会員数</c:v>
                </c:pt>
              </c:strCache>
            </c:strRef>
          </c:tx>
          <c:spPr>
            <a:solidFill>
              <a:schemeClr val="accent1"/>
            </a:solidFill>
            <a:ln>
              <a:noFill/>
            </a:ln>
            <a:effectLst/>
          </c:spPr>
          <c:invertIfNegative val="0"/>
          <c:cat>
            <c:numRef>
              <c:f>Sheet1!$J$6:$J$15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Sheet1!$K$6:$K$15</c:f>
              <c:numCache>
                <c:formatCode>#,##0_);[Red]\(#,##0\)</c:formatCode>
                <c:ptCount val="10"/>
                <c:pt idx="0">
                  <c:v>1150</c:v>
                </c:pt>
                <c:pt idx="1">
                  <c:v>1189</c:v>
                </c:pt>
                <c:pt idx="2">
                  <c:v>1190</c:v>
                </c:pt>
                <c:pt idx="3">
                  <c:v>1223</c:v>
                </c:pt>
                <c:pt idx="4">
                  <c:v>1209</c:v>
                </c:pt>
                <c:pt idx="5">
                  <c:v>1160</c:v>
                </c:pt>
                <c:pt idx="6">
                  <c:v>1125</c:v>
                </c:pt>
                <c:pt idx="7">
                  <c:v>1129</c:v>
                </c:pt>
                <c:pt idx="8">
                  <c:v>1114</c:v>
                </c:pt>
                <c:pt idx="9">
                  <c:v>1103</c:v>
                </c:pt>
              </c:numCache>
            </c:numRef>
          </c:val>
          <c:extLst>
            <c:ext xmlns:c16="http://schemas.microsoft.com/office/drawing/2014/chart" uri="{C3380CC4-5D6E-409C-BE32-E72D297353CC}">
              <c16:uniqueId val="{00000000-1394-4200-86C0-9489D1B078E5}"/>
            </c:ext>
          </c:extLst>
        </c:ser>
        <c:dLbls>
          <c:showLegendKey val="0"/>
          <c:showVal val="0"/>
          <c:showCatName val="0"/>
          <c:showSerName val="0"/>
          <c:showPercent val="0"/>
          <c:showBubbleSize val="0"/>
        </c:dLbls>
        <c:gapWidth val="219"/>
        <c:overlap val="-27"/>
        <c:axId val="1304048703"/>
        <c:axId val="1304049183"/>
      </c:barChart>
      <c:lineChart>
        <c:grouping val="standard"/>
        <c:varyColors val="0"/>
        <c:ser>
          <c:idx val="1"/>
          <c:order val="1"/>
          <c:tx>
            <c:strRef>
              <c:f>Sheet1!$L$5</c:f>
              <c:strCache>
                <c:ptCount val="1"/>
                <c:pt idx="0">
                  <c:v>＠会員数</c:v>
                </c:pt>
              </c:strCache>
            </c:strRef>
          </c:tx>
          <c:spPr>
            <a:ln w="28575" cap="rnd">
              <a:solidFill>
                <a:schemeClr val="accent2"/>
              </a:solidFill>
              <a:round/>
            </a:ln>
            <a:effectLst/>
          </c:spPr>
          <c:marker>
            <c:symbol val="none"/>
          </c:marker>
          <c:cat>
            <c:numRef>
              <c:f>Sheet1!$J$6:$J$15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Sheet1!$L$6:$L$15</c:f>
              <c:numCache>
                <c:formatCode>0.0</c:formatCode>
                <c:ptCount val="10"/>
                <c:pt idx="0">
                  <c:v>28.75</c:v>
                </c:pt>
                <c:pt idx="1">
                  <c:v>29.725000000000001</c:v>
                </c:pt>
                <c:pt idx="2">
                  <c:v>29.75</c:v>
                </c:pt>
                <c:pt idx="3">
                  <c:v>30.574999999999999</c:v>
                </c:pt>
                <c:pt idx="4">
                  <c:v>29.487804878048781</c:v>
                </c:pt>
                <c:pt idx="5">
                  <c:v>28.292682926829269</c:v>
                </c:pt>
                <c:pt idx="6">
                  <c:v>27.439024390243901</c:v>
                </c:pt>
                <c:pt idx="7">
                  <c:v>28.225000000000001</c:v>
                </c:pt>
                <c:pt idx="8">
                  <c:v>27.85</c:v>
                </c:pt>
                <c:pt idx="9">
                  <c:v>26.902439024390244</c:v>
                </c:pt>
              </c:numCache>
            </c:numRef>
          </c:val>
          <c:smooth val="0"/>
          <c:extLst>
            <c:ext xmlns:c16="http://schemas.microsoft.com/office/drawing/2014/chart" uri="{C3380CC4-5D6E-409C-BE32-E72D297353CC}">
              <c16:uniqueId val="{00000001-1394-4200-86C0-9489D1B078E5}"/>
            </c:ext>
          </c:extLst>
        </c:ser>
        <c:dLbls>
          <c:showLegendKey val="0"/>
          <c:showVal val="0"/>
          <c:showCatName val="0"/>
          <c:showSerName val="0"/>
          <c:showPercent val="0"/>
          <c:showBubbleSize val="0"/>
        </c:dLbls>
        <c:marker val="1"/>
        <c:smooth val="0"/>
        <c:axId val="1051660607"/>
        <c:axId val="1051658687"/>
      </c:lineChart>
      <c:catAx>
        <c:axId val="130404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04049183"/>
        <c:crosses val="autoZero"/>
        <c:auto val="1"/>
        <c:lblAlgn val="ctr"/>
        <c:lblOffset val="100"/>
        <c:noMultiLvlLbl val="0"/>
      </c:catAx>
      <c:valAx>
        <c:axId val="1304049183"/>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04048703"/>
        <c:crosses val="autoZero"/>
        <c:crossBetween val="between"/>
      </c:valAx>
      <c:valAx>
        <c:axId val="1051658687"/>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51660607"/>
        <c:crosses val="max"/>
        <c:crossBetween val="between"/>
      </c:valAx>
      <c:catAx>
        <c:axId val="1051660607"/>
        <c:scaling>
          <c:orientation val="minMax"/>
        </c:scaling>
        <c:delete val="1"/>
        <c:axPos val="b"/>
        <c:numFmt formatCode="General" sourceLinked="1"/>
        <c:majorTickMark val="none"/>
        <c:minorTickMark val="none"/>
        <c:tickLblPos val="nextTo"/>
        <c:crossAx val="105165868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800" b="1" dirty="0"/>
              <a:t>会員推移</a:t>
            </a:r>
            <a:endParaRPr lang="en-US" altLang="ja-JP" sz="1800" b="1" dirty="0"/>
          </a:p>
          <a:p>
            <a:pPr>
              <a:defRPr/>
            </a:pPr>
            <a:r>
              <a:rPr lang="en-US" altLang="ja-JP" sz="1200" dirty="0"/>
              <a:t>2020</a:t>
            </a:r>
            <a:r>
              <a:rPr lang="ja-JP" altLang="en-US" sz="1200" dirty="0"/>
              <a:t>年対比</a:t>
            </a:r>
          </a:p>
        </c:rich>
      </c:tx>
      <c:layout>
        <c:manualLayout>
          <c:xMode val="edge"/>
          <c:yMode val="edge"/>
          <c:x val="0.39391666666666669"/>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Sheet1!$F$11</c:f>
              <c:strCache>
                <c:ptCount val="1"/>
                <c:pt idx="0">
                  <c:v>RID2830</c:v>
                </c:pt>
              </c:strCache>
            </c:strRef>
          </c:tx>
          <c:spPr>
            <a:ln w="28575" cap="rnd">
              <a:solidFill>
                <a:schemeClr val="accent1"/>
              </a:solidFill>
              <a:round/>
            </a:ln>
            <a:effectLst/>
          </c:spPr>
          <c:marker>
            <c:symbol val="none"/>
          </c:marker>
          <c:cat>
            <c:numRef>
              <c:f>Sheet1!$G$10:$K$10</c:f>
              <c:numCache>
                <c:formatCode>General</c:formatCode>
                <c:ptCount val="5"/>
                <c:pt idx="0">
                  <c:v>2020</c:v>
                </c:pt>
                <c:pt idx="1">
                  <c:v>2021</c:v>
                </c:pt>
                <c:pt idx="2">
                  <c:v>2022</c:v>
                </c:pt>
                <c:pt idx="3">
                  <c:v>2023</c:v>
                </c:pt>
                <c:pt idx="4">
                  <c:v>2024</c:v>
                </c:pt>
              </c:numCache>
            </c:numRef>
          </c:cat>
          <c:val>
            <c:numRef>
              <c:f>Sheet1!$G$11:$K$11</c:f>
              <c:numCache>
                <c:formatCode>0.00</c:formatCode>
                <c:ptCount val="5"/>
                <c:pt idx="0" formatCode="General">
                  <c:v>100</c:v>
                </c:pt>
                <c:pt idx="1">
                  <c:v>96.982758620689651</c:v>
                </c:pt>
                <c:pt idx="2">
                  <c:v>97.327586206896555</c:v>
                </c:pt>
                <c:pt idx="3">
                  <c:v>96.034482758620683</c:v>
                </c:pt>
                <c:pt idx="4">
                  <c:v>95.08620689655173</c:v>
                </c:pt>
              </c:numCache>
            </c:numRef>
          </c:val>
          <c:smooth val="0"/>
          <c:extLst>
            <c:ext xmlns:c16="http://schemas.microsoft.com/office/drawing/2014/chart" uri="{C3380CC4-5D6E-409C-BE32-E72D297353CC}">
              <c16:uniqueId val="{00000000-DB19-4BCB-AFC0-BD8EE37D34EE}"/>
            </c:ext>
          </c:extLst>
        </c:ser>
        <c:ser>
          <c:idx val="1"/>
          <c:order val="1"/>
          <c:tx>
            <c:strRef>
              <c:f>Sheet1!$F$12</c:f>
              <c:strCache>
                <c:ptCount val="1"/>
                <c:pt idx="0">
                  <c:v>Zone1A,2,3</c:v>
                </c:pt>
              </c:strCache>
            </c:strRef>
          </c:tx>
          <c:spPr>
            <a:ln w="28575" cap="rnd">
              <a:solidFill>
                <a:schemeClr val="accent2"/>
              </a:solidFill>
              <a:round/>
            </a:ln>
            <a:effectLst/>
          </c:spPr>
          <c:marker>
            <c:symbol val="none"/>
          </c:marker>
          <c:cat>
            <c:numRef>
              <c:f>Sheet1!$G$10:$K$10</c:f>
              <c:numCache>
                <c:formatCode>General</c:formatCode>
                <c:ptCount val="5"/>
                <c:pt idx="0">
                  <c:v>2020</c:v>
                </c:pt>
                <c:pt idx="1">
                  <c:v>2021</c:v>
                </c:pt>
                <c:pt idx="2">
                  <c:v>2022</c:v>
                </c:pt>
                <c:pt idx="3">
                  <c:v>2023</c:v>
                </c:pt>
                <c:pt idx="4">
                  <c:v>2024</c:v>
                </c:pt>
              </c:numCache>
            </c:numRef>
          </c:cat>
          <c:val>
            <c:numRef>
              <c:f>Sheet1!$G$12:$K$12</c:f>
              <c:numCache>
                <c:formatCode>0.00</c:formatCode>
                <c:ptCount val="5"/>
                <c:pt idx="0" formatCode="General">
                  <c:v>100</c:v>
                </c:pt>
                <c:pt idx="1">
                  <c:v>97.885058546913555</c:v>
                </c:pt>
                <c:pt idx="2">
                  <c:v>96.592464351304869</c:v>
                </c:pt>
                <c:pt idx="3">
                  <c:v>98.273421689847581</c:v>
                </c:pt>
                <c:pt idx="4">
                  <c:v>95.943242832243499</c:v>
                </c:pt>
              </c:numCache>
            </c:numRef>
          </c:val>
          <c:smooth val="0"/>
          <c:extLst>
            <c:ext xmlns:c16="http://schemas.microsoft.com/office/drawing/2014/chart" uri="{C3380CC4-5D6E-409C-BE32-E72D297353CC}">
              <c16:uniqueId val="{00000001-DB19-4BCB-AFC0-BD8EE37D34EE}"/>
            </c:ext>
          </c:extLst>
        </c:ser>
        <c:dLbls>
          <c:showLegendKey val="0"/>
          <c:showVal val="0"/>
          <c:showCatName val="0"/>
          <c:showSerName val="0"/>
          <c:showPercent val="0"/>
          <c:showBubbleSize val="0"/>
        </c:dLbls>
        <c:smooth val="0"/>
        <c:axId val="1981957344"/>
        <c:axId val="1981952064"/>
      </c:lineChart>
      <c:catAx>
        <c:axId val="198195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81952064"/>
        <c:crosses val="autoZero"/>
        <c:auto val="1"/>
        <c:lblAlgn val="ctr"/>
        <c:lblOffset val="100"/>
        <c:noMultiLvlLbl val="0"/>
      </c:catAx>
      <c:valAx>
        <c:axId val="198195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8195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AF3543B-8B2F-4650-BEF2-4C23728F1F6D}" type="datetimeFigureOut">
              <a:rPr kumimoji="1" lang="ja-JP" altLang="en-US" smtClean="0"/>
              <a:t>2024/10/10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27F8ECE-F206-4D14-B50D-20919336131C}" type="slidenum">
              <a:rPr kumimoji="1" lang="ja-JP" altLang="en-US" smtClean="0"/>
              <a:t>‹#›</a:t>
            </a:fld>
            <a:endParaRPr kumimoji="1" lang="ja-JP" altLang="en-US"/>
          </a:p>
        </p:txBody>
      </p:sp>
    </p:spTree>
    <p:extLst>
      <p:ext uri="{BB962C8B-B14F-4D97-AF65-F5344CB8AC3E}">
        <p14:creationId xmlns:p14="http://schemas.microsoft.com/office/powerpoint/2010/main" val="12270998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F8ECE-F206-4D14-B50D-20919336131C}" type="slidenum">
              <a:rPr kumimoji="1" lang="ja-JP" altLang="en-US" smtClean="0"/>
              <a:t>1</a:t>
            </a:fld>
            <a:endParaRPr kumimoji="1" lang="ja-JP" altLang="en-US"/>
          </a:p>
        </p:txBody>
      </p:sp>
    </p:spTree>
    <p:extLst>
      <p:ext uri="{BB962C8B-B14F-4D97-AF65-F5344CB8AC3E}">
        <p14:creationId xmlns:p14="http://schemas.microsoft.com/office/powerpoint/2010/main" val="275661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ご紹介頂きました、本大会に、ステファニー</a:t>
            </a:r>
            <a:r>
              <a:rPr kumimoji="1" lang="en-US" altLang="ja-JP" dirty="0"/>
              <a:t>A.</a:t>
            </a:r>
            <a:r>
              <a:rPr kumimoji="1" lang="ja-JP" altLang="en-US" dirty="0"/>
              <a:t>アーチック国際ロータリー会長の代理として出席させていただきました、</a:t>
            </a:r>
            <a:r>
              <a:rPr kumimoji="1" lang="en-US" altLang="ja-JP" dirty="0"/>
              <a:t>RID2620</a:t>
            </a:r>
            <a:r>
              <a:rPr kumimoji="1" lang="ja-JP" altLang="en-US" dirty="0"/>
              <a:t>甲府ロータリークラブ所属の髙野孫左ヱ門です。</a:t>
            </a:r>
            <a:endParaRPr kumimoji="1" lang="en-US" altLang="ja-JP" dirty="0"/>
          </a:p>
          <a:p>
            <a:r>
              <a:rPr kumimoji="1" lang="ja-JP" altLang="en-US" dirty="0"/>
              <a:t>アーチック会長のテーマ「ロータリーのマジック」になぞらえるならば、多くの当地区関係者とのご縁があります</a:t>
            </a:r>
            <a:endParaRPr kumimoji="1" lang="en-US" altLang="ja-JP" dirty="0"/>
          </a:p>
          <a:p>
            <a:endParaRPr kumimoji="1" lang="en-US" altLang="ja-JP" dirty="0"/>
          </a:p>
          <a:p>
            <a:r>
              <a:rPr kumimoji="1" lang="ja-JP" altLang="en-US" dirty="0"/>
              <a:t>①松本　康子</a:t>
            </a:r>
            <a:r>
              <a:rPr kumimoji="1" lang="en-US" altLang="ja-JP" dirty="0"/>
              <a:t>PDG</a:t>
            </a:r>
            <a:r>
              <a:rPr kumimoji="1" lang="ja-JP" altLang="en-US" dirty="0"/>
              <a:t>は、</a:t>
            </a:r>
            <a:r>
              <a:rPr kumimoji="1" lang="en-US" altLang="ja-JP" dirty="0"/>
              <a:t>2012-13</a:t>
            </a:r>
            <a:r>
              <a:rPr kumimoji="1" lang="ja-JP" altLang="en-US" dirty="0"/>
              <a:t>年　田中作治</a:t>
            </a:r>
            <a:r>
              <a:rPr kumimoji="1" lang="en-US" altLang="ja-JP" dirty="0"/>
              <a:t>RI</a:t>
            </a:r>
            <a:r>
              <a:rPr kumimoji="1" lang="ja-JP" altLang="en-US" dirty="0"/>
              <a:t>会長の年度の同期ガバナー</a:t>
            </a:r>
            <a:endParaRPr kumimoji="1" lang="en-US" altLang="ja-JP" dirty="0"/>
          </a:p>
          <a:p>
            <a:r>
              <a:rPr kumimoji="1" lang="ja-JP" altLang="en-US" dirty="0"/>
              <a:t>②黒田　正宏元</a:t>
            </a:r>
            <a:r>
              <a:rPr kumimoji="1" lang="en-US" altLang="ja-JP" dirty="0"/>
              <a:t>RI</a:t>
            </a:r>
            <a:r>
              <a:rPr kumimoji="1" lang="ja-JP" altLang="en-US" dirty="0"/>
              <a:t>理事には、</a:t>
            </a:r>
            <a:r>
              <a:rPr kumimoji="1" lang="en-US" altLang="ja-JP" dirty="0"/>
              <a:t>2018</a:t>
            </a:r>
            <a:r>
              <a:rPr kumimoji="1" lang="ja-JP" altLang="en-US" dirty="0"/>
              <a:t>年に</a:t>
            </a:r>
            <a:r>
              <a:rPr kumimoji="1" lang="en-US" altLang="ja-JP" dirty="0"/>
              <a:t>RID2620</a:t>
            </a:r>
            <a:r>
              <a:rPr kumimoji="1" lang="ja-JP" altLang="en-US" dirty="0"/>
              <a:t>のセミナー講師として来訪頂いた</a:t>
            </a:r>
            <a:endParaRPr kumimoji="1" lang="en-US" altLang="ja-JP" dirty="0"/>
          </a:p>
          <a:p>
            <a:r>
              <a:rPr kumimoji="1" lang="ja-JP" altLang="en-US" dirty="0"/>
              <a:t>③今井　高志</a:t>
            </a:r>
            <a:r>
              <a:rPr kumimoji="1" lang="en-US" altLang="ja-JP" dirty="0"/>
              <a:t>PDG</a:t>
            </a:r>
            <a:r>
              <a:rPr kumimoji="1" lang="ja-JP" altLang="en-US" dirty="0"/>
              <a:t>は</a:t>
            </a:r>
            <a:r>
              <a:rPr kumimoji="1" lang="en-US" altLang="ja-JP" dirty="0"/>
              <a:t>2018</a:t>
            </a:r>
            <a:r>
              <a:rPr kumimoji="1" lang="ja-JP" altLang="en-US" dirty="0"/>
              <a:t>年、沼田　廣</a:t>
            </a:r>
            <a:r>
              <a:rPr kumimoji="1" lang="en-US" altLang="ja-JP" dirty="0"/>
              <a:t>PDG</a:t>
            </a:r>
            <a:r>
              <a:rPr kumimoji="1" lang="ja-JP" altLang="en-US" dirty="0"/>
              <a:t>は</a:t>
            </a:r>
            <a:r>
              <a:rPr kumimoji="1" lang="en-US" altLang="ja-JP" dirty="0"/>
              <a:t>2019</a:t>
            </a:r>
            <a:r>
              <a:rPr kumimoji="1" lang="ja-JP" altLang="en-US" dirty="0"/>
              <a:t>年、それぞれサンディエゴで開催された国際協議会で共に学ばせて頂いた</a:t>
            </a:r>
            <a:endParaRPr kumimoji="1" lang="en-US" altLang="ja-JP" dirty="0"/>
          </a:p>
          <a:p>
            <a:r>
              <a:rPr kumimoji="1" lang="ja-JP" altLang="en-US" dirty="0"/>
              <a:t>④鐘ヶ江義光</a:t>
            </a:r>
            <a:r>
              <a:rPr kumimoji="1" lang="en-US" altLang="ja-JP" dirty="0"/>
              <a:t>PDG</a:t>
            </a:r>
            <a:r>
              <a:rPr kumimoji="1" lang="ja-JP" altLang="en-US" dirty="0"/>
              <a:t>には、公財）米山梅吉記念館評議員としてご指導を頂いている</a:t>
            </a:r>
            <a:endParaRPr kumimoji="1" lang="en-US" altLang="ja-JP" dirty="0"/>
          </a:p>
          <a:p>
            <a:r>
              <a:rPr kumimoji="1" lang="ja-JP" altLang="en-US" dirty="0"/>
              <a:t>⑤山崎　淳一</a:t>
            </a:r>
            <a:r>
              <a:rPr kumimoji="1" lang="en-US" altLang="ja-JP" dirty="0"/>
              <a:t>PDG</a:t>
            </a:r>
            <a:r>
              <a:rPr kumimoji="1" lang="ja-JP" altLang="en-US" dirty="0"/>
              <a:t>とは、</a:t>
            </a:r>
            <a:r>
              <a:rPr kumimoji="1" lang="en-US" altLang="ja-JP" dirty="0"/>
              <a:t>2019</a:t>
            </a:r>
            <a:r>
              <a:rPr kumimoji="1" lang="ja-JP" altLang="en-US" dirty="0"/>
              <a:t>年</a:t>
            </a:r>
            <a:r>
              <a:rPr kumimoji="1" lang="en-US" altLang="ja-JP" dirty="0"/>
              <a:t>RI</a:t>
            </a:r>
            <a:r>
              <a:rPr kumimoji="1" lang="ja-JP" altLang="en-US" dirty="0"/>
              <a:t>研修リーダー</a:t>
            </a:r>
            <a:r>
              <a:rPr kumimoji="1" lang="en-US" altLang="ja-JP" dirty="0"/>
              <a:t>(</a:t>
            </a:r>
            <a:r>
              <a:rPr kumimoji="1" lang="ja-JP" altLang="en-US" dirty="0"/>
              <a:t>現在はファシリテーター）として</a:t>
            </a:r>
            <a:r>
              <a:rPr kumimoji="1" lang="en-US" altLang="ja-JP" dirty="0"/>
              <a:t>2</a:t>
            </a:r>
            <a:r>
              <a:rPr kumimoji="1" lang="ja-JP" altLang="en-US" dirty="0"/>
              <a:t>週間サンディエゴでの生活を共にさせて頂いた</a:t>
            </a:r>
            <a:endParaRPr kumimoji="1" lang="en-US" altLang="ja-JP" dirty="0"/>
          </a:p>
          <a:p>
            <a:r>
              <a:rPr kumimoji="1" lang="ja-JP" altLang="en-US" dirty="0"/>
              <a:t>⑥ガバナーの代理としてロータリーの友編集・出版にお力添えを頂いている地区代表委員の皆様（当年度は木下　一志　様）</a:t>
            </a:r>
            <a:endParaRPr kumimoji="1" lang="en-US" altLang="ja-JP" dirty="0"/>
          </a:p>
          <a:p>
            <a:endParaRPr kumimoji="1" lang="en-US" altLang="ja-JP" dirty="0"/>
          </a:p>
          <a:p>
            <a:r>
              <a:rPr kumimoji="1" lang="ja-JP" altLang="en-US" dirty="0"/>
              <a:t>の皆様からは、様々な場面で頂いたことに改めて感謝申し上げます。　</a:t>
            </a:r>
          </a:p>
        </p:txBody>
      </p:sp>
      <p:sp>
        <p:nvSpPr>
          <p:cNvPr id="4" name="スライド番号プレースホルダー 3"/>
          <p:cNvSpPr>
            <a:spLocks noGrp="1"/>
          </p:cNvSpPr>
          <p:nvPr>
            <p:ph type="sldNum" sz="quarter" idx="5"/>
          </p:nvPr>
        </p:nvSpPr>
        <p:spPr/>
        <p:txBody>
          <a:bodyPr/>
          <a:lstStyle/>
          <a:p>
            <a:fld id="{B27F8ECE-F206-4D14-B50D-20919336131C}" type="slidenum">
              <a:rPr kumimoji="1" lang="ja-JP" altLang="en-US" smtClean="0"/>
              <a:t>2</a:t>
            </a:fld>
            <a:endParaRPr kumimoji="1" lang="ja-JP" altLang="en-US"/>
          </a:p>
        </p:txBody>
      </p:sp>
    </p:spTree>
    <p:extLst>
      <p:ext uri="{BB962C8B-B14F-4D97-AF65-F5344CB8AC3E}">
        <p14:creationId xmlns:p14="http://schemas.microsoft.com/office/powerpoint/2010/main" val="4121812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さて、今年度国際ロータリーのアーチック会長が掲げられている「テーマ」は再保ども触れた通り「ロータリーのマジック」です。</a:t>
            </a:r>
            <a:endParaRPr kumimoji="1" lang="en-US" altLang="ja-JP" dirty="0"/>
          </a:p>
          <a:p>
            <a:r>
              <a:rPr kumimoji="1" lang="ja-JP" altLang="en-US" dirty="0"/>
              <a:t>私達それぞれがあたりまえのように行っている「生活や仕事が直面する社会環境の変化を認識し、その変化に対応」をするのと同じく</a:t>
            </a:r>
            <a:endParaRPr kumimoji="1" lang="en-US" altLang="ja-JP" dirty="0"/>
          </a:p>
          <a:p>
            <a:r>
              <a:rPr kumimoji="1" lang="ja-JP" altLang="en-US" dirty="0"/>
              <a:t>「ロータリー」も置かれている社会の変化を認識し対応していかなければ、存在と生み出す価値・持続性を維持することが難しい</a:t>
            </a:r>
            <a:endParaRPr kumimoji="1" lang="en-US" altLang="ja-JP" dirty="0"/>
          </a:p>
          <a:p>
            <a:r>
              <a:rPr kumimoji="1" lang="ja-JP" altLang="en-US" dirty="0"/>
              <a:t>状況を訴えかけられているものと読み取れます。</a:t>
            </a:r>
            <a:endParaRPr kumimoji="1" lang="en-US" altLang="ja-JP" dirty="0"/>
          </a:p>
          <a:p>
            <a:r>
              <a:rPr kumimoji="1" lang="ja-JP" altLang="en-US" dirty="0"/>
              <a:t>同時に、その変化対応は、黙って手に入れることのできるものではなく、明確なビジョンを掲げ、その実現に向けた行動計画を</a:t>
            </a:r>
            <a:endParaRPr kumimoji="1" lang="en-US" altLang="ja-JP" dirty="0"/>
          </a:p>
          <a:p>
            <a:r>
              <a:rPr kumimoji="1" lang="ja-JP" altLang="en-US" dirty="0"/>
              <a:t>立案し、一歩づつ歩みを進めていく「意志」を明確にすることが重要、と問いかけられています。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27F8ECE-F206-4D14-B50D-20919336131C}" type="slidenum">
              <a:rPr kumimoji="1" lang="ja-JP" altLang="en-US" smtClean="0"/>
              <a:t>4</a:t>
            </a:fld>
            <a:endParaRPr kumimoji="1" lang="ja-JP" altLang="en-US"/>
          </a:p>
        </p:txBody>
      </p:sp>
    </p:spTree>
    <p:extLst>
      <p:ext uri="{BB962C8B-B14F-4D97-AF65-F5344CB8AC3E}">
        <p14:creationId xmlns:p14="http://schemas.microsoft.com/office/powerpoint/2010/main" val="2528017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こうして入会をした会員は、日常の活動の場となる例会に出席を重ねていくことになります。</a:t>
            </a:r>
            <a:endParaRPr kumimoji="1" lang="en-US" altLang="ja-JP" dirty="0"/>
          </a:p>
          <a:p>
            <a:r>
              <a:rPr kumimoji="1" lang="ja-JP" altLang="en-US" dirty="0"/>
              <a:t>アンケートでは、その例会に関し「どのような体験をクラブでしたいか」を尋ねています。</a:t>
            </a:r>
            <a:endParaRPr kumimoji="1" lang="en-US" altLang="ja-JP" dirty="0"/>
          </a:p>
          <a:p>
            <a:endParaRPr kumimoji="1" lang="en-US" altLang="ja-JP" dirty="0"/>
          </a:p>
          <a:p>
            <a:r>
              <a:rPr kumimoji="1" lang="ja-JP" altLang="en-US" dirty="0"/>
              <a:t>１楽しい例会であってほしい　→　会員が楽しいと感じ、自分が受け入れられ、クラブの一員である、と実感できた時</a:t>
            </a:r>
            <a:endParaRPr kumimoji="1" lang="en-US" altLang="ja-JP" dirty="0"/>
          </a:p>
          <a:p>
            <a:r>
              <a:rPr kumimoji="1" lang="ja-JP" altLang="en-US" dirty="0"/>
              <a:t>２クラブ指導者への信頼　→　自ら感ずるクラブへの意見を聞き入れてくれ、それを参考に意思決定を行うリーダーの存在を認識した時</a:t>
            </a:r>
            <a:endParaRPr kumimoji="1" lang="en-US" altLang="ja-JP" dirty="0"/>
          </a:p>
          <a:p>
            <a:r>
              <a:rPr kumimoji="1" lang="ja-JP" altLang="en-US" dirty="0"/>
              <a:t>３自己成長の機会　→　クラブやロータリーの仕組みの中で、自分のスキルを伸ばし・磨くことが可能な場面に直面し実現できた時</a:t>
            </a:r>
            <a:endParaRPr kumimoji="1" lang="en-US" altLang="ja-JP" dirty="0"/>
          </a:p>
          <a:p>
            <a:r>
              <a:rPr kumimoji="1" lang="ja-JP" altLang="en-US" dirty="0"/>
              <a:t>４つながり　→　ロータリー活動を通じ、日常だけでは得られない交友を得られたと実感した時</a:t>
            </a:r>
            <a:endParaRPr kumimoji="1" lang="en-US" altLang="ja-JP" dirty="0"/>
          </a:p>
          <a:p>
            <a:r>
              <a:rPr kumimoji="1" lang="ja-JP" altLang="en-US" dirty="0"/>
              <a:t>５意義ある奉仕　→　クラブに所属したからこそ体験することが出来た奉仕活動であり、その成果を実感した時</a:t>
            </a:r>
            <a:endParaRPr kumimoji="1" lang="en-US" altLang="ja-JP" dirty="0"/>
          </a:p>
          <a:p>
            <a:endParaRPr kumimoji="1" lang="en-US" altLang="ja-JP" dirty="0"/>
          </a:p>
          <a:p>
            <a:r>
              <a:rPr kumimoji="1" lang="ja-JP" altLang="en-US" dirty="0"/>
              <a:t>言われてみれば、このような感覚に置かれたらば、ロータリーのメンバーになってよかった！と思えるのではないでしょうか。</a:t>
            </a:r>
            <a:endParaRPr kumimoji="1" lang="en-US" altLang="ja-JP" dirty="0"/>
          </a:p>
          <a:p>
            <a:r>
              <a:rPr kumimoji="1" lang="ja-JP" altLang="en-US" dirty="0"/>
              <a:t>アンケートの結果をどのように読み解くか、それぞれの価値観によるところが多いが、少なくとも、現在確認できている事柄を</a:t>
            </a:r>
            <a:endParaRPr kumimoji="1" lang="en-US" altLang="ja-JP" dirty="0"/>
          </a:p>
          <a:p>
            <a:r>
              <a:rPr kumimoji="1" lang="ja-JP" altLang="en-US" dirty="0"/>
              <a:t>そのような体験をしたいか、との問いかけで返答することは考えにくいと思われます。</a:t>
            </a:r>
            <a:endParaRPr kumimoji="1" lang="en-US" altLang="ja-JP" dirty="0"/>
          </a:p>
          <a:p>
            <a:r>
              <a:rPr kumimoji="1" lang="ja-JP" altLang="en-US" dirty="0"/>
              <a:t>このチャートから何を学ぶか、クラブ運営の課題抽出と解決対応の領域にあるテーマだと思われます。</a:t>
            </a:r>
          </a:p>
        </p:txBody>
      </p:sp>
      <p:sp>
        <p:nvSpPr>
          <p:cNvPr id="4" name="スライド番号プレースホルダー 3"/>
          <p:cNvSpPr>
            <a:spLocks noGrp="1"/>
          </p:cNvSpPr>
          <p:nvPr>
            <p:ph type="sldNum" sz="quarter" idx="5"/>
          </p:nvPr>
        </p:nvSpPr>
        <p:spPr/>
        <p:txBody>
          <a:bodyPr/>
          <a:lstStyle/>
          <a:p>
            <a:fld id="{B27F8ECE-F206-4D14-B50D-20919336131C}" type="slidenum">
              <a:rPr kumimoji="1" lang="ja-JP" altLang="en-US" smtClean="0"/>
              <a:t>12</a:t>
            </a:fld>
            <a:endParaRPr kumimoji="1" lang="ja-JP" altLang="en-US"/>
          </a:p>
        </p:txBody>
      </p:sp>
    </p:spTree>
    <p:extLst>
      <p:ext uri="{BB962C8B-B14F-4D97-AF65-F5344CB8AC3E}">
        <p14:creationId xmlns:p14="http://schemas.microsoft.com/office/powerpoint/2010/main" val="3899001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F8ECE-F206-4D14-B50D-20919336131C}" type="slidenum">
              <a:rPr kumimoji="1" lang="ja-JP" altLang="en-US" smtClean="0"/>
              <a:t>18</a:t>
            </a:fld>
            <a:endParaRPr kumimoji="1" lang="ja-JP" altLang="en-US"/>
          </a:p>
        </p:txBody>
      </p:sp>
    </p:spTree>
    <p:extLst>
      <p:ext uri="{BB962C8B-B14F-4D97-AF65-F5344CB8AC3E}">
        <p14:creationId xmlns:p14="http://schemas.microsoft.com/office/powerpoint/2010/main" val="377668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F8ECE-F206-4D14-B50D-20919336131C}" type="slidenum">
              <a:rPr kumimoji="1" lang="ja-JP" altLang="en-US" smtClean="0"/>
              <a:t>20</a:t>
            </a:fld>
            <a:endParaRPr kumimoji="1" lang="ja-JP" altLang="en-US"/>
          </a:p>
        </p:txBody>
      </p:sp>
    </p:spTree>
    <p:extLst>
      <p:ext uri="{BB962C8B-B14F-4D97-AF65-F5344CB8AC3E}">
        <p14:creationId xmlns:p14="http://schemas.microsoft.com/office/powerpoint/2010/main" val="73614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F8ECE-F206-4D14-B50D-20919336131C}" type="slidenum">
              <a:rPr kumimoji="1" lang="ja-JP" altLang="en-US" smtClean="0"/>
              <a:t>22</a:t>
            </a:fld>
            <a:endParaRPr kumimoji="1" lang="ja-JP" altLang="en-US"/>
          </a:p>
        </p:txBody>
      </p:sp>
    </p:spTree>
    <p:extLst>
      <p:ext uri="{BB962C8B-B14F-4D97-AF65-F5344CB8AC3E}">
        <p14:creationId xmlns:p14="http://schemas.microsoft.com/office/powerpoint/2010/main" val="325369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B2CC8F-E91C-0D96-2F23-3525A1DAA21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C7ADA2D-08E3-F08D-6572-07F5F2A5BA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BDA713C-B76E-6874-734A-F122D57DF0D7}"/>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5" name="フッター プレースホルダー 4">
            <a:extLst>
              <a:ext uri="{FF2B5EF4-FFF2-40B4-BE49-F238E27FC236}">
                <a16:creationId xmlns:a16="http://schemas.microsoft.com/office/drawing/2014/main" id="{52C9E2A9-DC6B-22F2-0A8C-345730EEE9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B5431B-592B-8DEE-3516-A243C442B067}"/>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286282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8642F2-BD26-1253-6750-44F6331D11E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4F42865-E635-AE05-2217-D039246CEEE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D95CCF-9156-EA66-37B0-E4E66A5FA38E}"/>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5" name="フッター プレースホルダー 4">
            <a:extLst>
              <a:ext uri="{FF2B5EF4-FFF2-40B4-BE49-F238E27FC236}">
                <a16:creationId xmlns:a16="http://schemas.microsoft.com/office/drawing/2014/main" id="{E99074F2-5498-7104-234D-DF5FABE9E8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F78619C-CC5A-9243-7737-219A7B99E1C0}"/>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4147242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B0C1130-2305-23EE-3E0B-18AE7F7BB44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E1C6CFF-B968-E1D7-ED1E-5C227A78A66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85A0226-0541-D74A-5259-47B8B959F3AB}"/>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5" name="フッター プレースホルダー 4">
            <a:extLst>
              <a:ext uri="{FF2B5EF4-FFF2-40B4-BE49-F238E27FC236}">
                <a16:creationId xmlns:a16="http://schemas.microsoft.com/office/drawing/2014/main" id="{B52AEC70-8EF0-C5E0-E91E-82DDE13B3A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A1F090-24FB-77B4-D53F-80D59F0BA7FD}"/>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300708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D20116-2296-E7A2-E1C7-5B43F9A5CA4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240619-9B50-DDF5-D0EA-D66977A50E8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061579B-5A4D-15AF-0436-EC24142429A2}"/>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5" name="フッター プレースホルダー 4">
            <a:extLst>
              <a:ext uri="{FF2B5EF4-FFF2-40B4-BE49-F238E27FC236}">
                <a16:creationId xmlns:a16="http://schemas.microsoft.com/office/drawing/2014/main" id="{8D78CCC6-8162-FB68-2394-01096026C18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BDB216-A8C6-2007-F041-A70DFF464D7B}"/>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1245975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B8E427-AE6F-7868-2E9D-C57A1F91149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C29EEE5-12FC-BAA2-28DD-FF4AA17307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E739C98-9C87-DFB3-E388-D9284F343CBB}"/>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5" name="フッター プレースホルダー 4">
            <a:extLst>
              <a:ext uri="{FF2B5EF4-FFF2-40B4-BE49-F238E27FC236}">
                <a16:creationId xmlns:a16="http://schemas.microsoft.com/office/drawing/2014/main" id="{7EEEB847-B4AC-5591-1DF5-8A41A15D6B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DB70C19-AD52-D700-9E3F-F2B71971F707}"/>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1661323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442527-172D-B595-E32C-106F91D04C6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7D7F843-2161-C0A1-9E7F-ECD896490FA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F6BFF8D-938E-02B5-6F0A-793F33DE786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1365913-432D-881C-B268-6477C00CA878}"/>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6" name="フッター プレースホルダー 5">
            <a:extLst>
              <a:ext uri="{FF2B5EF4-FFF2-40B4-BE49-F238E27FC236}">
                <a16:creationId xmlns:a16="http://schemas.microsoft.com/office/drawing/2014/main" id="{2F549771-1AA8-9CBC-66D8-D8D1215D275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83B6E6-9986-E290-5B95-E566F8577C84}"/>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406374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E165E6-1DB4-1BF5-46EA-D75941AAE9C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BC50823-7062-2FC1-4406-07E64FC619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BA05A09-82D5-A30C-EE68-988E0F2C0A7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E32FF57-8D65-65F4-3654-B86E0B515E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3A7B2B1-8E1A-A4BF-286D-B91F240DD25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D532097-D74D-B404-0D4C-6DC796096CE9}"/>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8" name="フッター プレースホルダー 7">
            <a:extLst>
              <a:ext uri="{FF2B5EF4-FFF2-40B4-BE49-F238E27FC236}">
                <a16:creationId xmlns:a16="http://schemas.microsoft.com/office/drawing/2014/main" id="{31978953-5958-8313-940B-D2887A22993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19CC782-66BE-1B87-AA05-9BBBDFE59690}"/>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130202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C2FC55-6239-5177-DFB4-4526295C999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03B2E0F-D537-A394-AC3D-C382DF69B04A}"/>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4" name="フッター プレースホルダー 3">
            <a:extLst>
              <a:ext uri="{FF2B5EF4-FFF2-40B4-BE49-F238E27FC236}">
                <a16:creationId xmlns:a16="http://schemas.microsoft.com/office/drawing/2014/main" id="{BBDF9467-54BC-928B-002E-8825B8171B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CCE38F7-1812-C0B0-95C3-00E7428332D9}"/>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282080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584CFC2-9A8C-B952-578B-1F569CFCF67E}"/>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3" name="フッター プレースホルダー 2">
            <a:extLst>
              <a:ext uri="{FF2B5EF4-FFF2-40B4-BE49-F238E27FC236}">
                <a16:creationId xmlns:a16="http://schemas.microsoft.com/office/drawing/2014/main" id="{2669E0AA-CD64-3610-2CD4-4031D85A051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10F1E6D-5ADC-E333-DA35-81575C64FA83}"/>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161359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5488E9-5DDC-5401-4D3C-BBB1A5BEE22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656BCEA-3B81-FC54-55E1-00AD90284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56EF362-8C62-6610-002C-83F6E0FBF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CD73915-562A-0221-74D1-75AA3B0060B1}"/>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6" name="フッター プレースホルダー 5">
            <a:extLst>
              <a:ext uri="{FF2B5EF4-FFF2-40B4-BE49-F238E27FC236}">
                <a16:creationId xmlns:a16="http://schemas.microsoft.com/office/drawing/2014/main" id="{9937C986-81F4-763F-4221-1212A49772C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D993613-4795-16D7-DF83-F14E45B72BBF}"/>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60736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2B2E70-F224-AD52-E907-5CB3585B2A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6534B31-60F3-9B80-0396-93CEA38313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ADD2B43-EDC0-6A7B-BFF7-DA59E24E5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C2827B0-FE43-D02A-D6FD-EC444F88C899}"/>
              </a:ext>
            </a:extLst>
          </p:cNvPr>
          <p:cNvSpPr>
            <a:spLocks noGrp="1"/>
          </p:cNvSpPr>
          <p:nvPr>
            <p:ph type="dt" sz="half" idx="10"/>
          </p:nvPr>
        </p:nvSpPr>
        <p:spPr/>
        <p:txBody>
          <a:bodyPr/>
          <a:lstStyle/>
          <a:p>
            <a:fld id="{B693553E-54FB-4066-BDF5-74BC68953B8F}" type="datetimeFigureOut">
              <a:rPr kumimoji="1" lang="ja-JP" altLang="en-US" smtClean="0"/>
              <a:t>2024/10/10</a:t>
            </a:fld>
            <a:endParaRPr kumimoji="1" lang="ja-JP" altLang="en-US"/>
          </a:p>
        </p:txBody>
      </p:sp>
      <p:sp>
        <p:nvSpPr>
          <p:cNvPr id="6" name="フッター プレースホルダー 5">
            <a:extLst>
              <a:ext uri="{FF2B5EF4-FFF2-40B4-BE49-F238E27FC236}">
                <a16:creationId xmlns:a16="http://schemas.microsoft.com/office/drawing/2014/main" id="{51C99649-5BC3-C40B-D8AC-A48003066D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40E024-4D22-5B48-4E72-7CAD1E84B511}"/>
              </a:ext>
            </a:extLst>
          </p:cNvPr>
          <p:cNvSpPr>
            <a:spLocks noGrp="1"/>
          </p:cNvSpPr>
          <p:nvPr>
            <p:ph type="sldNum" sz="quarter" idx="12"/>
          </p:nvPr>
        </p:nvSpPr>
        <p:spPr/>
        <p:txBody>
          <a:body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174124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78C3A9D-8960-439E-080E-959C555597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652642C-48AC-80C2-F0EC-443FC9931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F353EE-1FCF-F49C-1157-F4EE3157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3553E-54FB-4066-BDF5-74BC68953B8F}" type="datetimeFigureOut">
              <a:rPr kumimoji="1" lang="ja-JP" altLang="en-US" smtClean="0"/>
              <a:t>2024/10/10</a:t>
            </a:fld>
            <a:endParaRPr kumimoji="1" lang="ja-JP" altLang="en-US"/>
          </a:p>
        </p:txBody>
      </p:sp>
      <p:sp>
        <p:nvSpPr>
          <p:cNvPr id="5" name="フッター プレースホルダー 4">
            <a:extLst>
              <a:ext uri="{FF2B5EF4-FFF2-40B4-BE49-F238E27FC236}">
                <a16:creationId xmlns:a16="http://schemas.microsoft.com/office/drawing/2014/main" id="{8A86404D-E1E4-EFCC-385B-FAE50C29A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4A32E0F-3612-34E4-A2F0-208838D77F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21624-E620-4591-A167-00A6ABA437A5}" type="slidenum">
              <a:rPr kumimoji="1" lang="ja-JP" altLang="en-US" smtClean="0"/>
              <a:t>‹#›</a:t>
            </a:fld>
            <a:endParaRPr kumimoji="1" lang="ja-JP" altLang="en-US"/>
          </a:p>
        </p:txBody>
      </p:sp>
    </p:spTree>
    <p:extLst>
      <p:ext uri="{BB962C8B-B14F-4D97-AF65-F5344CB8AC3E}">
        <p14:creationId xmlns:p14="http://schemas.microsoft.com/office/powerpoint/2010/main" val="1659412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5.svg"/><Relationship Id="rId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9776F3D1-2C33-03D6-C125-53AE55D471AB}"/>
              </a:ext>
            </a:extLst>
          </p:cNvPr>
          <p:cNvGrpSpPr/>
          <p:nvPr/>
        </p:nvGrpSpPr>
        <p:grpSpPr>
          <a:xfrm>
            <a:off x="0" y="-4942"/>
            <a:ext cx="12192000" cy="6885703"/>
            <a:chOff x="0" y="-15828"/>
            <a:chExt cx="12192000" cy="6885703"/>
          </a:xfrm>
        </p:grpSpPr>
        <p:sp>
          <p:nvSpPr>
            <p:cNvPr id="2" name="Rectangle 7">
              <a:extLst>
                <a:ext uri="{FF2B5EF4-FFF2-40B4-BE49-F238E27FC236}">
                  <a16:creationId xmlns:a16="http://schemas.microsoft.com/office/drawing/2014/main" id="{017A2BFD-599E-53ED-974F-B91C1F689665}"/>
                </a:ext>
              </a:extLst>
            </p:cNvPr>
            <p:cNvSpPr/>
            <p:nvPr/>
          </p:nvSpPr>
          <p:spPr>
            <a:xfrm>
              <a:off x="0" y="-15828"/>
              <a:ext cx="12192000" cy="6885703"/>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dirty="0"/>
            </a:p>
          </p:txBody>
        </p:sp>
        <p:sp>
          <p:nvSpPr>
            <p:cNvPr id="3" name="Rectangle 8">
              <a:extLst>
                <a:ext uri="{FF2B5EF4-FFF2-40B4-BE49-F238E27FC236}">
                  <a16:creationId xmlns:a16="http://schemas.microsoft.com/office/drawing/2014/main" id="{6F199704-42C1-1B53-C0EB-9D60648271C1}"/>
                </a:ext>
              </a:extLst>
            </p:cNvPr>
            <p:cNvSpPr/>
            <p:nvPr/>
          </p:nvSpPr>
          <p:spPr>
            <a:xfrm>
              <a:off x="0" y="3553369"/>
              <a:ext cx="12192000" cy="1569660"/>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800" b="1" dirty="0">
                <a:latin typeface="Meiryo UI" panose="020B0604030504040204" pitchFamily="50" charset="-128"/>
                <a:ea typeface="Meiryo UI" panose="020B0604030504040204" pitchFamily="50" charset="-128"/>
              </a:endParaRPr>
            </a:p>
          </p:txBody>
        </p:sp>
      </p:grpSp>
      <p:sp>
        <p:nvSpPr>
          <p:cNvPr id="5" name="Subtitle 3">
            <a:extLst>
              <a:ext uri="{FF2B5EF4-FFF2-40B4-BE49-F238E27FC236}">
                <a16:creationId xmlns:a16="http://schemas.microsoft.com/office/drawing/2014/main" id="{7E12E1B0-BAC9-5542-FD10-751FAD442A94}"/>
              </a:ext>
            </a:extLst>
          </p:cNvPr>
          <p:cNvSpPr txBox="1">
            <a:spLocks/>
          </p:cNvSpPr>
          <p:nvPr/>
        </p:nvSpPr>
        <p:spPr>
          <a:xfrm>
            <a:off x="841466" y="3962055"/>
            <a:ext cx="10509068"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r>
              <a:rPr lang="ja-JP" altLang="en-US" sz="44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rPr>
              <a:t>国際ロータリーの現況</a:t>
            </a:r>
            <a:endParaRPr lang="ja" sz="44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
        <p:nvSpPr>
          <p:cNvPr id="6" name="テキスト ボックス 5">
            <a:extLst>
              <a:ext uri="{FF2B5EF4-FFF2-40B4-BE49-F238E27FC236}">
                <a16:creationId xmlns:a16="http://schemas.microsoft.com/office/drawing/2014/main" id="{A9CF8885-A4C9-817C-7A7C-A945059F71F6}"/>
              </a:ext>
            </a:extLst>
          </p:cNvPr>
          <p:cNvSpPr txBox="1"/>
          <p:nvPr/>
        </p:nvSpPr>
        <p:spPr>
          <a:xfrm>
            <a:off x="3600410" y="5229338"/>
            <a:ext cx="5004163" cy="1569660"/>
          </a:xfrm>
          <a:prstGeom prst="rect">
            <a:avLst/>
          </a:prstGeom>
          <a:noFill/>
        </p:spPr>
        <p:txBody>
          <a:bodyPr wrap="square" rtlCol="0">
            <a:spAutoFit/>
          </a:bodyPr>
          <a:lstStyle/>
          <a:p>
            <a:pPr algn="ctr"/>
            <a:r>
              <a:rPr kumimoji="1" lang="en-US" altLang="ja-JP" sz="2400" dirty="0">
                <a:solidFill>
                  <a:schemeClr val="bg1"/>
                </a:solidFill>
                <a:latin typeface="Meiryo UI" panose="020B0604030504040204" pitchFamily="50" charset="-128"/>
                <a:ea typeface="Meiryo UI" panose="020B0604030504040204" pitchFamily="50" charset="-128"/>
              </a:rPr>
              <a:t>2024</a:t>
            </a:r>
            <a:r>
              <a:rPr kumimoji="1" lang="ja-JP" altLang="en-US" sz="2400" dirty="0">
                <a:solidFill>
                  <a:schemeClr val="bg1"/>
                </a:solidFill>
                <a:latin typeface="Meiryo UI" panose="020B0604030504040204" pitchFamily="50" charset="-128"/>
                <a:ea typeface="Meiryo UI" panose="020B0604030504040204" pitchFamily="50" charset="-128"/>
              </a:rPr>
              <a:t>年</a:t>
            </a:r>
            <a:r>
              <a:rPr lang="en-US" altLang="ja-JP" sz="2400" dirty="0">
                <a:solidFill>
                  <a:schemeClr val="bg1"/>
                </a:solidFill>
                <a:latin typeface="Meiryo UI" panose="020B0604030504040204" pitchFamily="50" charset="-128"/>
                <a:ea typeface="Meiryo UI" panose="020B0604030504040204" pitchFamily="50" charset="-128"/>
              </a:rPr>
              <a:t>10</a:t>
            </a:r>
            <a:r>
              <a:rPr kumimoji="1" lang="ja-JP" altLang="en-US" sz="2400" dirty="0">
                <a:solidFill>
                  <a:schemeClr val="bg1"/>
                </a:solidFill>
                <a:latin typeface="Meiryo UI" panose="020B0604030504040204" pitchFamily="50" charset="-128"/>
                <a:ea typeface="Meiryo UI" panose="020B0604030504040204" pitchFamily="50" charset="-128"/>
              </a:rPr>
              <a:t>月</a:t>
            </a:r>
            <a:r>
              <a:rPr kumimoji="1" lang="en-US" altLang="ja-JP" sz="2400" dirty="0">
                <a:solidFill>
                  <a:schemeClr val="bg1"/>
                </a:solidFill>
                <a:latin typeface="Meiryo UI" panose="020B0604030504040204" pitchFamily="50" charset="-128"/>
                <a:ea typeface="Meiryo UI" panose="020B0604030504040204" pitchFamily="50" charset="-128"/>
              </a:rPr>
              <a:t>13</a:t>
            </a:r>
            <a:r>
              <a:rPr kumimoji="1" lang="ja-JP" altLang="en-US" sz="2400" dirty="0">
                <a:solidFill>
                  <a:schemeClr val="bg1"/>
                </a:solidFill>
                <a:latin typeface="Meiryo UI" panose="020B0604030504040204" pitchFamily="50" charset="-128"/>
                <a:ea typeface="Meiryo UI" panose="020B0604030504040204" pitchFamily="50" charset="-128"/>
              </a:rPr>
              <a:t>日</a:t>
            </a:r>
            <a:endParaRPr kumimoji="1" lang="en-US" altLang="ja-JP" sz="2400" dirty="0">
              <a:solidFill>
                <a:schemeClr val="bg1"/>
              </a:solidFill>
              <a:latin typeface="Meiryo UI" panose="020B0604030504040204" pitchFamily="50" charset="-128"/>
              <a:ea typeface="Meiryo UI" panose="020B0604030504040204" pitchFamily="50" charset="-128"/>
            </a:endParaRPr>
          </a:p>
          <a:p>
            <a:pPr algn="ctr"/>
            <a:r>
              <a:rPr lang="en-US" altLang="ja-JP" sz="2400" dirty="0">
                <a:solidFill>
                  <a:schemeClr val="bg1"/>
                </a:solidFill>
                <a:latin typeface="Meiryo UI" panose="020B0604030504040204" pitchFamily="50" charset="-128"/>
                <a:ea typeface="Meiryo UI" panose="020B0604030504040204" pitchFamily="50" charset="-128"/>
              </a:rPr>
              <a:t>RID2620 2012-13 DG</a:t>
            </a:r>
          </a:p>
          <a:p>
            <a:pPr algn="ctr"/>
            <a:r>
              <a:rPr lang="ja-JP" altLang="en-US" sz="2400" dirty="0">
                <a:solidFill>
                  <a:schemeClr val="bg1"/>
                </a:solidFill>
                <a:latin typeface="Meiryo UI" panose="020B0604030504040204" pitchFamily="50" charset="-128"/>
                <a:ea typeface="Meiryo UI" panose="020B0604030504040204" pitchFamily="50" charset="-128"/>
              </a:rPr>
              <a:t>一社</a:t>
            </a:r>
            <a:r>
              <a:rPr lang="en-US" altLang="ja-JP" sz="2400" dirty="0">
                <a:solidFill>
                  <a:schemeClr val="bg1"/>
                </a:solidFill>
                <a:latin typeface="Meiryo UI" panose="020B0604030504040204" pitchFamily="50" charset="-128"/>
                <a:ea typeface="Meiryo UI" panose="020B0604030504040204" pitchFamily="50" charset="-128"/>
              </a:rPr>
              <a:t>)</a:t>
            </a:r>
            <a:r>
              <a:rPr lang="ja-JP" altLang="en-US" sz="2400" dirty="0">
                <a:solidFill>
                  <a:schemeClr val="bg1"/>
                </a:solidFill>
                <a:latin typeface="Meiryo UI" panose="020B0604030504040204" pitchFamily="50" charset="-128"/>
                <a:ea typeface="Meiryo UI" panose="020B0604030504040204" pitchFamily="50" charset="-128"/>
              </a:rPr>
              <a:t>ロータリーの友事務所 代表理事</a:t>
            </a:r>
            <a:endParaRPr lang="en-US" altLang="ja-JP" sz="2400" dirty="0">
              <a:solidFill>
                <a:schemeClr val="bg1"/>
              </a:solidFill>
              <a:latin typeface="Meiryo UI" panose="020B0604030504040204" pitchFamily="50" charset="-128"/>
              <a:ea typeface="Meiryo UI" panose="020B0604030504040204" pitchFamily="50" charset="-128"/>
            </a:endParaRPr>
          </a:p>
          <a:p>
            <a:pPr algn="ctr"/>
            <a:r>
              <a:rPr lang="ja-JP" altLang="en-US" sz="2400" dirty="0">
                <a:solidFill>
                  <a:schemeClr val="bg1"/>
                </a:solidFill>
                <a:latin typeface="Meiryo UI" panose="020B0604030504040204" pitchFamily="50" charset="-128"/>
                <a:ea typeface="Meiryo UI" panose="020B0604030504040204" pitchFamily="50" charset="-128"/>
              </a:rPr>
              <a:t>髙野孫左ヱ門</a:t>
            </a:r>
            <a:endParaRPr lang="en-US" altLang="ja-JP" sz="2400" dirty="0">
              <a:solidFill>
                <a:schemeClr val="bg1"/>
              </a:solidFill>
              <a:latin typeface="Meiryo UI" panose="020B0604030504040204" pitchFamily="50" charset="-128"/>
              <a:ea typeface="Meiryo UI" panose="020B0604030504040204" pitchFamily="50" charset="-128"/>
            </a:endParaRPr>
          </a:p>
        </p:txBody>
      </p:sp>
      <p:pic>
        <p:nvPicPr>
          <p:cNvPr id="7" name="Picture 9">
            <a:extLst>
              <a:ext uri="{FF2B5EF4-FFF2-40B4-BE49-F238E27FC236}">
                <a16:creationId xmlns:a16="http://schemas.microsoft.com/office/drawing/2014/main" id="{F05787B6-5958-2D89-0610-A6FDF58AC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0357" y="59002"/>
            <a:ext cx="3611876" cy="1373531"/>
          </a:xfrm>
          <a:prstGeom prst="rect">
            <a:avLst/>
          </a:prstGeom>
        </p:spPr>
      </p:pic>
      <p:sp>
        <p:nvSpPr>
          <p:cNvPr id="8" name="Subtitle 3">
            <a:extLst>
              <a:ext uri="{FF2B5EF4-FFF2-40B4-BE49-F238E27FC236}">
                <a16:creationId xmlns:a16="http://schemas.microsoft.com/office/drawing/2014/main" id="{26247994-537C-B5F0-A743-292D2AA7F7BC}"/>
              </a:ext>
            </a:extLst>
          </p:cNvPr>
          <p:cNvSpPr txBox="1">
            <a:spLocks/>
          </p:cNvSpPr>
          <p:nvPr/>
        </p:nvSpPr>
        <p:spPr>
          <a:xfrm>
            <a:off x="2153282" y="1894990"/>
            <a:ext cx="8308274"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r>
              <a:rPr lang="en-US" altLang="ja-JP" sz="44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rPr>
              <a:t>RID</a:t>
            </a:r>
            <a:r>
              <a:rPr lang="ja-JP" altLang="en-US" sz="44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rPr>
              <a:t>２８３０　２０２４－２５</a:t>
            </a:r>
            <a:r>
              <a:rPr lang="en-US" altLang="ja-JP" sz="44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rPr>
              <a:t> </a:t>
            </a:r>
            <a:r>
              <a:rPr lang="ja-JP" altLang="en-US" sz="44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rPr>
              <a:t>地区大会</a:t>
            </a:r>
            <a:endParaRPr lang="en-US" altLang="ja-JP" sz="44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a:p>
            <a:pPr marL="0" indent="0" algn="ctr" rtl="0">
              <a:buNone/>
            </a:pPr>
            <a:endParaRPr lang="en-US" altLang="ja-JP" sz="44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a:p>
            <a:pPr marL="0" indent="0" algn="ctr" rtl="0">
              <a:buNone/>
            </a:pPr>
            <a:endParaRPr lang="en-US" altLang="ja-JP" sz="48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Tree>
    <p:extLst>
      <p:ext uri="{BB962C8B-B14F-4D97-AF65-F5344CB8AC3E}">
        <p14:creationId xmlns:p14="http://schemas.microsoft.com/office/powerpoint/2010/main" val="2999002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3618ED0-2703-260A-C441-BA5BA2760E91}"/>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C00F3CD9-4EE4-28CC-37CA-9BB4DA6B9086}"/>
              </a:ext>
            </a:extLst>
          </p:cNvPr>
          <p:cNvSpPr txBox="1">
            <a:spLocks/>
          </p:cNvSpPr>
          <p:nvPr/>
        </p:nvSpPr>
        <p:spPr bwMode="auto">
          <a:xfrm>
            <a:off x="2855587" y="125872"/>
            <a:ext cx="93853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ロータリーの変化</a:t>
            </a:r>
            <a:endParaRPr lang="en-US" sz="2800" b="1" dirty="0">
              <a:solidFill>
                <a:schemeClr val="bg1"/>
              </a:solidFill>
              <a:latin typeface="Meiryo UI" panose="020B0604030504040204" pitchFamily="50" charset="-128"/>
              <a:ea typeface="Meiryo UI" panose="020B0604030504040204" pitchFamily="50" charset="-128"/>
            </a:endParaRPr>
          </a:p>
        </p:txBody>
      </p:sp>
      <p:pic>
        <p:nvPicPr>
          <p:cNvPr id="4" name="グラフィックス 3" descr="会議 単色塗りつぶし">
            <a:extLst>
              <a:ext uri="{FF2B5EF4-FFF2-40B4-BE49-F238E27FC236}">
                <a16:creationId xmlns:a16="http://schemas.microsoft.com/office/drawing/2014/main" id="{BA22C77A-0F57-9973-B0F1-886AC59076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6681" y="1507177"/>
            <a:ext cx="1921823" cy="1921823"/>
          </a:xfrm>
          <a:prstGeom prst="rect">
            <a:avLst/>
          </a:prstGeom>
        </p:spPr>
      </p:pic>
      <p:sp>
        <p:nvSpPr>
          <p:cNvPr id="5" name="テキスト ボックス 4">
            <a:extLst>
              <a:ext uri="{FF2B5EF4-FFF2-40B4-BE49-F238E27FC236}">
                <a16:creationId xmlns:a16="http://schemas.microsoft.com/office/drawing/2014/main" id="{86FA05D4-6599-5153-7730-298A3A83DA35}"/>
              </a:ext>
            </a:extLst>
          </p:cNvPr>
          <p:cNvSpPr txBox="1"/>
          <p:nvPr/>
        </p:nvSpPr>
        <p:spPr>
          <a:xfrm>
            <a:off x="2808513" y="1350119"/>
            <a:ext cx="9048998" cy="3922292"/>
          </a:xfrm>
          <a:prstGeom prst="rect">
            <a:avLst/>
          </a:prstGeom>
          <a:noFill/>
        </p:spPr>
        <p:txBody>
          <a:bodyPr wrap="square" rtlCol="0">
            <a:spAutoFit/>
          </a:bodyPr>
          <a:lstStyle/>
          <a:p>
            <a:pPr algn="ctr"/>
            <a:r>
              <a:rPr lang="ja-JP" altLang="en-US" sz="3200" b="1" dirty="0">
                <a:latin typeface="Meiryo UI" panose="020B0604030504040204" pitchFamily="50" charset="-128"/>
                <a:ea typeface="Meiryo UI" panose="020B0604030504040204" pitchFamily="50" charset="-128"/>
              </a:rPr>
              <a:t>国際ロータリー理事会決定事項</a:t>
            </a:r>
            <a:r>
              <a:rPr lang="en-US" altLang="ja-JP" sz="3200" b="1" dirty="0">
                <a:latin typeface="Meiryo UI" panose="020B0604030504040204" pitchFamily="50" charset="-128"/>
                <a:ea typeface="Meiryo UI" panose="020B0604030504040204" pitchFamily="50" charset="-128"/>
              </a:rPr>
              <a:t>(2023</a:t>
            </a:r>
            <a:r>
              <a:rPr lang="ja-JP" altLang="en-US" sz="3200" b="1" dirty="0">
                <a:latin typeface="Meiryo UI" panose="020B0604030504040204" pitchFamily="50" charset="-128"/>
                <a:ea typeface="Meiryo UI" panose="020B0604030504040204" pitchFamily="50" charset="-128"/>
              </a:rPr>
              <a:t>年</a:t>
            </a:r>
            <a:r>
              <a:rPr lang="en-US" altLang="ja-JP" sz="3200" b="1" dirty="0">
                <a:latin typeface="Meiryo UI" panose="020B0604030504040204" pitchFamily="50" charset="-128"/>
                <a:ea typeface="Meiryo UI" panose="020B0604030504040204" pitchFamily="50" charset="-128"/>
              </a:rPr>
              <a:t>10</a:t>
            </a:r>
            <a:r>
              <a:rPr lang="ja-JP" altLang="en-US" sz="3200" b="1" dirty="0">
                <a:latin typeface="Meiryo UI" panose="020B0604030504040204" pitchFamily="50" charset="-128"/>
                <a:ea typeface="Meiryo UI" panose="020B0604030504040204" pitchFamily="50" charset="-128"/>
              </a:rPr>
              <a:t>月）</a:t>
            </a:r>
            <a:endParaRPr lang="en-US" altLang="ja-JP" sz="3200" b="1" dirty="0">
              <a:latin typeface="Meiryo UI" panose="020B0604030504040204" pitchFamily="50" charset="-128"/>
              <a:ea typeface="Meiryo UI" panose="020B0604030504040204" pitchFamily="50" charset="-128"/>
            </a:endParaRPr>
          </a:p>
          <a:p>
            <a:pPr algn="ctr"/>
            <a:r>
              <a:rPr kumimoji="1" lang="en-US" altLang="ja-JP" sz="2800" b="1" dirty="0">
                <a:latin typeface="Meiryo UI" panose="020B0604030504040204" pitchFamily="50" charset="-128"/>
                <a:ea typeface="Meiryo UI" panose="020B0604030504040204" pitchFamily="50" charset="-128"/>
              </a:rPr>
              <a:t>2024-25</a:t>
            </a:r>
            <a:r>
              <a:rPr kumimoji="1" lang="ja-JP" altLang="en-US" sz="2800" b="1" dirty="0">
                <a:latin typeface="Meiryo UI" panose="020B0604030504040204" pitchFamily="50" charset="-128"/>
                <a:ea typeface="Meiryo UI" panose="020B0604030504040204" pitchFamily="50" charset="-128"/>
              </a:rPr>
              <a:t>年度からおこる変化</a:t>
            </a:r>
            <a:endParaRPr kumimoji="1" lang="en-US" altLang="ja-JP" sz="2800" b="1" dirty="0">
              <a:latin typeface="Meiryo UI" panose="020B0604030504040204" pitchFamily="50" charset="-128"/>
              <a:ea typeface="Meiryo UI" panose="020B0604030504040204" pitchFamily="50" charset="-128"/>
            </a:endParaRPr>
          </a:p>
          <a:p>
            <a:endParaRPr kumimoji="1" lang="en-US" altLang="ja-JP" sz="2800" b="1" dirty="0">
              <a:latin typeface="Meiryo UI" panose="020B0604030504040204" pitchFamily="50" charset="-128"/>
              <a:ea typeface="Meiryo UI" panose="020B0604030504040204" pitchFamily="50" charset="-128"/>
            </a:endParaRPr>
          </a:p>
          <a:p>
            <a:pPr>
              <a:lnSpc>
                <a:spcPts val="5000"/>
              </a:lnSpc>
            </a:pPr>
            <a:r>
              <a:rPr lang="ja-JP" altLang="en-US" sz="2800" b="1" dirty="0">
                <a:latin typeface="Meiryo UI" panose="020B0604030504040204" pitchFamily="50" charset="-128"/>
                <a:ea typeface="Meiryo UI" panose="020B0604030504040204" pitchFamily="50" charset="-128"/>
              </a:rPr>
              <a:t>☆会長年度テーマとロゴ作成の廃止（</a:t>
            </a:r>
            <a:r>
              <a:rPr lang="en-US" altLang="ja-JP" sz="2800" b="1" dirty="0">
                <a:latin typeface="Meiryo UI" panose="020B0604030504040204" pitchFamily="50" charset="-128"/>
                <a:ea typeface="Meiryo UI" panose="020B0604030504040204" pitchFamily="50" charset="-128"/>
              </a:rPr>
              <a:t>2025-26</a:t>
            </a:r>
            <a:r>
              <a:rPr lang="ja-JP" altLang="en-US" sz="2800" b="1" dirty="0">
                <a:latin typeface="Meiryo UI" panose="020B0604030504040204" pitchFamily="50" charset="-128"/>
                <a:ea typeface="Meiryo UI" panose="020B0604030504040204" pitchFamily="50" charset="-128"/>
              </a:rPr>
              <a:t>）</a:t>
            </a:r>
            <a:endParaRPr lang="en-US" altLang="ja-JP" sz="2800" b="1" dirty="0">
              <a:latin typeface="Meiryo UI" panose="020B0604030504040204" pitchFamily="50" charset="-128"/>
              <a:ea typeface="Meiryo UI" panose="020B0604030504040204" pitchFamily="50" charset="-128"/>
            </a:endParaRPr>
          </a:p>
          <a:p>
            <a:pPr>
              <a:lnSpc>
                <a:spcPts val="5000"/>
              </a:lnSpc>
            </a:pPr>
            <a:r>
              <a:rPr lang="ja-JP" altLang="en-US" sz="2800" b="1" dirty="0">
                <a:latin typeface="Meiryo UI" panose="020B0604030504040204" pitchFamily="50" charset="-128"/>
                <a:ea typeface="Meiryo UI" panose="020B0604030504040204" pitchFamily="50" charset="-128"/>
              </a:rPr>
              <a:t>☆新しい会長イニシアチブの開始を廃止</a:t>
            </a:r>
            <a:endParaRPr lang="en-US" altLang="ja-JP" sz="2800" b="1" dirty="0">
              <a:latin typeface="Meiryo UI" panose="020B0604030504040204" pitchFamily="50" charset="-128"/>
              <a:ea typeface="Meiryo UI" panose="020B0604030504040204" pitchFamily="50" charset="-128"/>
            </a:endParaRPr>
          </a:p>
          <a:p>
            <a:pPr>
              <a:lnSpc>
                <a:spcPts val="5000"/>
              </a:lnSpc>
            </a:pPr>
            <a:r>
              <a:rPr lang="ja-JP" altLang="en-US" sz="2800" b="1" dirty="0">
                <a:latin typeface="Meiryo UI" panose="020B0604030504040204" pitchFamily="50" charset="-128"/>
                <a:ea typeface="Meiryo UI" panose="020B0604030504040204" pitchFamily="50" charset="-128"/>
              </a:rPr>
              <a:t>☆クラブ</a:t>
            </a:r>
            <a:r>
              <a:rPr lang="en-US" altLang="ja-JP" sz="2800" b="1" dirty="0">
                <a:latin typeface="Meiryo UI" panose="020B0604030504040204" pitchFamily="50" charset="-128"/>
                <a:ea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rPr>
              <a:t>地区</a:t>
            </a:r>
            <a:r>
              <a:rPr lang="en-US" altLang="ja-JP" sz="2800" b="1" dirty="0">
                <a:latin typeface="Meiryo UI" panose="020B0604030504040204" pitchFamily="50" charset="-128"/>
                <a:ea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rPr>
              <a:t>ゾーンレベルの３年間の段階的なターゲット</a:t>
            </a:r>
            <a:endParaRPr lang="en-US" altLang="ja-JP" sz="2800" b="1" dirty="0">
              <a:latin typeface="Meiryo UI" panose="020B0604030504040204" pitchFamily="50" charset="-128"/>
              <a:ea typeface="Meiryo UI" panose="020B0604030504040204" pitchFamily="50" charset="-128"/>
            </a:endParaRPr>
          </a:p>
          <a:p>
            <a:pPr>
              <a:lnSpc>
                <a:spcPts val="5000"/>
              </a:lnSpc>
            </a:pPr>
            <a:r>
              <a:rPr lang="ja-JP" altLang="en-US" sz="2800" b="1" dirty="0">
                <a:latin typeface="Meiryo UI" panose="020B0604030504040204" pitchFamily="50" charset="-128"/>
                <a:ea typeface="Meiryo UI" panose="020B0604030504040204" pitchFamily="50" charset="-128"/>
              </a:rPr>
              <a:t>　　と３年間の段階的な計画を設定</a:t>
            </a:r>
            <a:endParaRPr lang="en-US" altLang="ja-JP" sz="2800" b="1" dirty="0">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351E41E9-118D-D486-B3D1-DABF72BB8E3F}"/>
              </a:ext>
            </a:extLst>
          </p:cNvPr>
          <p:cNvGrpSpPr/>
          <p:nvPr/>
        </p:nvGrpSpPr>
        <p:grpSpPr>
          <a:xfrm>
            <a:off x="3164874" y="3957102"/>
            <a:ext cx="8865357" cy="1266753"/>
            <a:chOff x="3164874" y="4182207"/>
            <a:chExt cx="8865357" cy="1266753"/>
          </a:xfrm>
        </p:grpSpPr>
        <p:sp>
          <p:nvSpPr>
            <p:cNvPr id="7" name="テキスト ボックス 6">
              <a:extLst>
                <a:ext uri="{FF2B5EF4-FFF2-40B4-BE49-F238E27FC236}">
                  <a16:creationId xmlns:a16="http://schemas.microsoft.com/office/drawing/2014/main" id="{379C1875-BF20-021E-CB1D-6331DAFC91D9}"/>
                </a:ext>
              </a:extLst>
            </p:cNvPr>
            <p:cNvSpPr txBox="1"/>
            <p:nvPr/>
          </p:nvSpPr>
          <p:spPr>
            <a:xfrm>
              <a:off x="3164874" y="4182207"/>
              <a:ext cx="8865357" cy="644472"/>
            </a:xfrm>
            <a:prstGeom prst="rect">
              <a:avLst/>
            </a:prstGeom>
            <a:noFill/>
          </p:spPr>
          <p:txBody>
            <a:bodyPr wrap="square">
              <a:spAutoFit/>
            </a:bodyPr>
            <a:lstStyle/>
            <a:p>
              <a:pPr>
                <a:lnSpc>
                  <a:spcPts val="5000"/>
                </a:lnSpc>
              </a:pPr>
              <a:r>
                <a:rPr lang="ja-JP" altLang="en-US" sz="2800" b="1" dirty="0">
                  <a:solidFill>
                    <a:srgbClr val="FF0000"/>
                  </a:solidFill>
                  <a:latin typeface="Meiryo UI" panose="020B0604030504040204" pitchFamily="50" charset="-128"/>
                  <a:ea typeface="Meiryo UI" panose="020B0604030504040204" pitchFamily="50" charset="-128"/>
                </a:rPr>
                <a:t>クラブ</a:t>
              </a:r>
              <a:r>
                <a:rPr lang="en-US" altLang="ja-JP" sz="2800" b="1" dirty="0">
                  <a:latin typeface="Meiryo UI" panose="020B0604030504040204" pitchFamily="50" charset="-128"/>
                  <a:ea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rPr>
                <a:t>地区</a:t>
              </a:r>
              <a:r>
                <a:rPr lang="en-US" altLang="ja-JP" sz="2800" b="1" dirty="0">
                  <a:latin typeface="Meiryo UI" panose="020B0604030504040204" pitchFamily="50" charset="-128"/>
                  <a:ea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rPr>
                <a:t>ゾーンレベル</a:t>
              </a:r>
              <a:r>
                <a:rPr lang="ja-JP" altLang="en-US" sz="2800" b="1" dirty="0">
                  <a:solidFill>
                    <a:srgbClr val="FF0000"/>
                  </a:solidFill>
                  <a:latin typeface="Meiryo UI" panose="020B0604030504040204" pitchFamily="50" charset="-128"/>
                  <a:ea typeface="Meiryo UI" panose="020B0604030504040204" pitchFamily="50" charset="-128"/>
                </a:rPr>
                <a:t>の３年間の段階的なターゲット</a:t>
              </a:r>
              <a:endParaRPr lang="en-US" altLang="ja-JP" sz="2800"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8420CD74-9C53-6BA9-9651-E6215EC68E7A}"/>
                </a:ext>
              </a:extLst>
            </p:cNvPr>
            <p:cNvSpPr txBox="1"/>
            <p:nvPr/>
          </p:nvSpPr>
          <p:spPr>
            <a:xfrm>
              <a:off x="3533425" y="4804488"/>
              <a:ext cx="5226378" cy="644472"/>
            </a:xfrm>
            <a:prstGeom prst="rect">
              <a:avLst/>
            </a:prstGeom>
            <a:noFill/>
          </p:spPr>
          <p:txBody>
            <a:bodyPr wrap="square">
              <a:spAutoFit/>
            </a:bodyPr>
            <a:lstStyle/>
            <a:p>
              <a:pPr>
                <a:lnSpc>
                  <a:spcPts val="5000"/>
                </a:lnSpc>
              </a:pPr>
              <a:r>
                <a:rPr lang="ja-JP" altLang="en-US" sz="2800" b="1" dirty="0">
                  <a:solidFill>
                    <a:srgbClr val="FF0000"/>
                  </a:solidFill>
                  <a:latin typeface="Meiryo UI" panose="020B0604030504040204" pitchFamily="50" charset="-128"/>
                  <a:ea typeface="Meiryo UI" panose="020B0604030504040204" pitchFamily="50" charset="-128"/>
                </a:rPr>
                <a:t>３年間の段階的な計画を設定</a:t>
              </a:r>
              <a:endParaRPr lang="en-US" altLang="ja-JP" sz="2800" b="1" dirty="0">
                <a:solidFill>
                  <a:srgbClr val="FF0000"/>
                </a:solidFill>
                <a:latin typeface="Meiryo UI" panose="020B0604030504040204" pitchFamily="50" charset="-128"/>
                <a:ea typeface="Meiryo UI" panose="020B0604030504040204" pitchFamily="50" charset="-128"/>
              </a:endParaRPr>
            </a:p>
          </p:txBody>
        </p:sp>
      </p:grpSp>
      <p:sp>
        <p:nvSpPr>
          <p:cNvPr id="11" name="テキスト ボックス 10">
            <a:extLst>
              <a:ext uri="{FF2B5EF4-FFF2-40B4-BE49-F238E27FC236}">
                <a16:creationId xmlns:a16="http://schemas.microsoft.com/office/drawing/2014/main" id="{1C640BED-E0B6-B323-0710-CA782AF81029}"/>
              </a:ext>
            </a:extLst>
          </p:cNvPr>
          <p:cNvSpPr txBox="1"/>
          <p:nvPr/>
        </p:nvSpPr>
        <p:spPr>
          <a:xfrm>
            <a:off x="409153" y="876496"/>
            <a:ext cx="4681007" cy="477054"/>
          </a:xfrm>
          <a:prstGeom prst="rect">
            <a:avLst/>
          </a:prstGeom>
          <a:noFill/>
        </p:spPr>
        <p:txBody>
          <a:bodyPr wrap="square">
            <a:spAutoFit/>
          </a:bodyPr>
          <a:lstStyle/>
          <a:p>
            <a:pPr>
              <a:lnSpc>
                <a:spcPts val="3000"/>
              </a:lnSpc>
            </a:pPr>
            <a:r>
              <a:rPr lang="en-US" altLang="ja-JP" sz="3600" b="1" dirty="0">
                <a:solidFill>
                  <a:schemeClr val="accent2"/>
                </a:solidFill>
                <a:latin typeface="Meiryo UI" panose="020B0604030504040204" pitchFamily="50" charset="-128"/>
                <a:ea typeface="Meiryo UI" panose="020B0604030504040204" pitchFamily="50" charset="-128"/>
              </a:rPr>
              <a:t>Action</a:t>
            </a:r>
            <a:r>
              <a:rPr lang="ja-JP" altLang="en-US" sz="3600" b="1" dirty="0">
                <a:solidFill>
                  <a:schemeClr val="accent2"/>
                </a:solidFill>
                <a:latin typeface="Meiryo UI" panose="020B0604030504040204" pitchFamily="50" charset="-128"/>
                <a:ea typeface="Meiryo UI" panose="020B0604030504040204" pitchFamily="50" charset="-128"/>
              </a:rPr>
              <a:t> </a:t>
            </a:r>
            <a:r>
              <a:rPr lang="en-US" altLang="ja-JP" sz="3600" b="1" dirty="0">
                <a:solidFill>
                  <a:schemeClr val="accent2"/>
                </a:solidFill>
                <a:latin typeface="Meiryo UI" panose="020B0604030504040204" pitchFamily="50" charset="-128"/>
                <a:ea typeface="Meiryo UI" panose="020B0604030504040204" pitchFamily="50" charset="-128"/>
              </a:rPr>
              <a:t>Plan</a:t>
            </a:r>
            <a:r>
              <a:rPr lang="ja-JP" altLang="en-US" sz="3600" b="1" dirty="0">
                <a:solidFill>
                  <a:schemeClr val="accent2"/>
                </a:solidFill>
                <a:latin typeface="Meiryo UI" panose="020B0604030504040204" pitchFamily="50" charset="-128"/>
                <a:ea typeface="Meiryo UI" panose="020B0604030504040204" pitchFamily="50" charset="-128"/>
              </a:rPr>
              <a:t> の設定</a:t>
            </a:r>
            <a:endParaRPr lang="en-US" altLang="ja-JP" sz="3600" b="1" dirty="0">
              <a:solidFill>
                <a:schemeClr val="accent2"/>
              </a:solidFill>
              <a:latin typeface="Meiryo UI" panose="020B0604030504040204" pitchFamily="50" charset="-128"/>
              <a:ea typeface="Meiryo UI" panose="020B0604030504040204" pitchFamily="50" charset="-128"/>
            </a:endParaRPr>
          </a:p>
        </p:txBody>
      </p:sp>
      <p:grpSp>
        <p:nvGrpSpPr>
          <p:cNvPr id="16" name="グループ化 15">
            <a:extLst>
              <a:ext uri="{FF2B5EF4-FFF2-40B4-BE49-F238E27FC236}">
                <a16:creationId xmlns:a16="http://schemas.microsoft.com/office/drawing/2014/main" id="{5688AF3E-2AC5-50E8-406D-6DEC9E820820}"/>
              </a:ext>
            </a:extLst>
          </p:cNvPr>
          <p:cNvGrpSpPr/>
          <p:nvPr/>
        </p:nvGrpSpPr>
        <p:grpSpPr>
          <a:xfrm>
            <a:off x="2573023" y="4879847"/>
            <a:ext cx="9524548" cy="1852281"/>
            <a:chOff x="2573023" y="4879847"/>
            <a:chExt cx="9524548" cy="1852281"/>
          </a:xfrm>
        </p:grpSpPr>
        <p:sp>
          <p:nvSpPr>
            <p:cNvPr id="10" name="テキスト ボックス 9">
              <a:extLst>
                <a:ext uri="{FF2B5EF4-FFF2-40B4-BE49-F238E27FC236}">
                  <a16:creationId xmlns:a16="http://schemas.microsoft.com/office/drawing/2014/main" id="{E93E4A74-DDE9-60E1-7EC7-1FE89B0E6D38}"/>
                </a:ext>
              </a:extLst>
            </p:cNvPr>
            <p:cNvSpPr txBox="1"/>
            <p:nvPr/>
          </p:nvSpPr>
          <p:spPr>
            <a:xfrm>
              <a:off x="2573023" y="5392384"/>
              <a:ext cx="6186780" cy="664862"/>
            </a:xfrm>
            <a:prstGeom prst="rect">
              <a:avLst/>
            </a:prstGeom>
            <a:noFill/>
          </p:spPr>
          <p:txBody>
            <a:bodyPr wrap="square">
              <a:spAutoFit/>
            </a:bodyPr>
            <a:lstStyle/>
            <a:p>
              <a:pPr>
                <a:lnSpc>
                  <a:spcPts val="5000"/>
                </a:lnSpc>
              </a:pPr>
              <a:r>
                <a:rPr lang="ja-JP" altLang="en-US" sz="3600" b="1"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3600" b="1"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3-Year Targets </a:t>
              </a:r>
              <a:r>
                <a:rPr lang="ja-JP" altLang="en-US" sz="3600" b="1"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3600" b="1"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Plans</a:t>
              </a:r>
            </a:p>
          </p:txBody>
        </p:sp>
        <p:grpSp>
          <p:nvGrpSpPr>
            <p:cNvPr id="13" name="グループ化 12">
              <a:extLst>
                <a:ext uri="{FF2B5EF4-FFF2-40B4-BE49-F238E27FC236}">
                  <a16:creationId xmlns:a16="http://schemas.microsoft.com/office/drawing/2014/main" id="{E566351E-EF28-2353-D3D5-9C9528014DEA}"/>
                </a:ext>
              </a:extLst>
            </p:cNvPr>
            <p:cNvGrpSpPr/>
            <p:nvPr/>
          </p:nvGrpSpPr>
          <p:grpSpPr>
            <a:xfrm>
              <a:off x="8920430" y="4879847"/>
              <a:ext cx="3177141" cy="1852281"/>
              <a:chOff x="772160" y="1127760"/>
              <a:chExt cx="8707121" cy="5659119"/>
            </a:xfrm>
          </p:grpSpPr>
          <p:pic>
            <p:nvPicPr>
              <p:cNvPr id="14" name="図 13">
                <a:extLst>
                  <a:ext uri="{FF2B5EF4-FFF2-40B4-BE49-F238E27FC236}">
                    <a16:creationId xmlns:a16="http://schemas.microsoft.com/office/drawing/2014/main" id="{A689C11C-AF16-F23C-ED11-2595B7CE27E0}"/>
                  </a:ext>
                </a:extLst>
              </p:cNvPr>
              <p:cNvPicPr>
                <a:picLocks noChangeAspect="1"/>
              </p:cNvPicPr>
              <p:nvPr/>
            </p:nvPicPr>
            <p:blipFill rotWithShape="1">
              <a:blip r:embed="rId4"/>
              <a:srcRect t="14963" r="2916" b="13482"/>
              <a:stretch/>
            </p:blipFill>
            <p:spPr>
              <a:xfrm>
                <a:off x="772161" y="1127760"/>
                <a:ext cx="8707120" cy="3657600"/>
              </a:xfrm>
              <a:prstGeom prst="rect">
                <a:avLst/>
              </a:prstGeom>
            </p:spPr>
          </p:pic>
          <p:pic>
            <p:nvPicPr>
              <p:cNvPr id="15" name="図 14">
                <a:extLst>
                  <a:ext uri="{FF2B5EF4-FFF2-40B4-BE49-F238E27FC236}">
                    <a16:creationId xmlns:a16="http://schemas.microsoft.com/office/drawing/2014/main" id="{2935FD03-68B4-B7A3-F860-035451CF0418}"/>
                  </a:ext>
                </a:extLst>
              </p:cNvPr>
              <p:cNvPicPr>
                <a:picLocks noChangeAspect="1"/>
              </p:cNvPicPr>
              <p:nvPr/>
            </p:nvPicPr>
            <p:blipFill rotWithShape="1">
              <a:blip r:embed="rId5"/>
              <a:srcRect t="37185" r="3000" b="23259"/>
              <a:stretch/>
            </p:blipFill>
            <p:spPr>
              <a:xfrm>
                <a:off x="772160" y="4784966"/>
                <a:ext cx="8707120" cy="2001913"/>
              </a:xfrm>
              <a:prstGeom prst="rect">
                <a:avLst/>
              </a:prstGeom>
            </p:spPr>
          </p:pic>
        </p:grpSp>
      </p:grpSp>
    </p:spTree>
    <p:extLst>
      <p:ext uri="{BB962C8B-B14F-4D97-AF65-F5344CB8AC3E}">
        <p14:creationId xmlns:p14="http://schemas.microsoft.com/office/powerpoint/2010/main" val="71893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ntr" presetSubtype="32"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amond(out)">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6997B61-3194-4BE3-593B-47D14224C4D4}"/>
              </a:ext>
            </a:extLst>
          </p:cNvPr>
          <p:cNvSpPr txBox="1"/>
          <p:nvPr/>
        </p:nvSpPr>
        <p:spPr>
          <a:xfrm>
            <a:off x="-94240" y="87506"/>
            <a:ext cx="12469119" cy="6858000"/>
          </a:xfrm>
          <a:prstGeom prst="rect">
            <a:avLst/>
          </a:prstGeom>
          <a:solidFill>
            <a:srgbClr val="E7FCFD"/>
          </a:solidFill>
        </p:spPr>
        <p:txBody>
          <a:bodyPr wrap="square" rtlCol="0">
            <a:spAutoFit/>
          </a:bodyPr>
          <a:lstStyle/>
          <a:p>
            <a:endParaRPr kumimoji="1" lang="ja-JP" altLang="en-US" dirty="0"/>
          </a:p>
        </p:txBody>
      </p:sp>
      <p:sp>
        <p:nvSpPr>
          <p:cNvPr id="3" name="正方形/長方形 2">
            <a:extLst>
              <a:ext uri="{FF2B5EF4-FFF2-40B4-BE49-F238E27FC236}">
                <a16:creationId xmlns:a16="http://schemas.microsoft.com/office/drawing/2014/main" id="{BD55B43F-419E-B853-CFCB-7D8B901168A4}"/>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itle 1">
            <a:extLst>
              <a:ext uri="{FF2B5EF4-FFF2-40B4-BE49-F238E27FC236}">
                <a16:creationId xmlns:a16="http://schemas.microsoft.com/office/drawing/2014/main" id="{35357F4A-9DC5-79D1-F109-0FE2ADF15A93}"/>
              </a:ext>
            </a:extLst>
          </p:cNvPr>
          <p:cNvSpPr txBox="1">
            <a:spLocks/>
          </p:cNvSpPr>
          <p:nvPr/>
        </p:nvSpPr>
        <p:spPr bwMode="auto">
          <a:xfrm>
            <a:off x="3779520" y="111491"/>
            <a:ext cx="8412481" cy="57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3600" b="1" dirty="0">
                <a:solidFill>
                  <a:schemeClr val="bg1"/>
                </a:solidFill>
                <a:latin typeface="Meiryo UI" panose="020B0604030504040204" pitchFamily="50" charset="-128"/>
                <a:ea typeface="Meiryo UI" panose="020B0604030504040204" pitchFamily="50" charset="-128"/>
              </a:rPr>
              <a:t>WHY</a:t>
            </a:r>
            <a:r>
              <a:rPr lang="ja-JP" altLang="en-US" sz="3600" b="1" dirty="0">
                <a:solidFill>
                  <a:schemeClr val="bg1"/>
                </a:solidFill>
                <a:latin typeface="Meiryo UI" panose="020B0604030504040204" pitchFamily="50" charset="-128"/>
                <a:ea typeface="Meiryo UI" panose="020B0604030504040204" pitchFamily="50" charset="-128"/>
              </a:rPr>
              <a:t> </a:t>
            </a:r>
            <a:r>
              <a:rPr lang="en-US" altLang="ja-JP" sz="3600" b="1" dirty="0">
                <a:solidFill>
                  <a:schemeClr val="bg1"/>
                </a:solidFill>
                <a:latin typeface="Meiryo UI" panose="020B0604030504040204" pitchFamily="50" charset="-128"/>
                <a:ea typeface="Meiryo UI" panose="020B0604030504040204" pitchFamily="50" charset="-128"/>
              </a:rPr>
              <a:t>DO</a:t>
            </a:r>
            <a:r>
              <a:rPr lang="ja-JP" altLang="en-US" sz="3600" b="1" dirty="0">
                <a:solidFill>
                  <a:schemeClr val="bg1"/>
                </a:solidFill>
                <a:latin typeface="Meiryo UI" panose="020B0604030504040204" pitchFamily="50" charset="-128"/>
                <a:ea typeface="Meiryo UI" panose="020B0604030504040204" pitchFamily="50" charset="-128"/>
              </a:rPr>
              <a:t> </a:t>
            </a:r>
            <a:r>
              <a:rPr lang="en-US" altLang="ja-JP" sz="3600" b="1" dirty="0">
                <a:solidFill>
                  <a:schemeClr val="bg1"/>
                </a:solidFill>
                <a:latin typeface="Meiryo UI" panose="020B0604030504040204" pitchFamily="50" charset="-128"/>
                <a:ea typeface="Meiryo UI" panose="020B0604030504040204" pitchFamily="50" charset="-128"/>
              </a:rPr>
              <a:t>PEOPLE</a:t>
            </a:r>
            <a:r>
              <a:rPr lang="ja-JP" altLang="en-US" sz="3600" b="1" dirty="0">
                <a:solidFill>
                  <a:schemeClr val="bg1"/>
                </a:solidFill>
                <a:latin typeface="Meiryo UI" panose="020B0604030504040204" pitchFamily="50" charset="-128"/>
                <a:ea typeface="Meiryo UI" panose="020B0604030504040204" pitchFamily="50" charset="-128"/>
              </a:rPr>
              <a:t> </a:t>
            </a:r>
            <a:r>
              <a:rPr lang="en-US" altLang="ja-JP" sz="3600" b="1" dirty="0">
                <a:solidFill>
                  <a:schemeClr val="bg1"/>
                </a:solidFill>
                <a:latin typeface="Meiryo UI" panose="020B0604030504040204" pitchFamily="50" charset="-128"/>
                <a:ea typeface="Meiryo UI" panose="020B0604030504040204" pitchFamily="50" charset="-128"/>
              </a:rPr>
              <a:t>JOIN</a:t>
            </a:r>
            <a:r>
              <a:rPr lang="ja-JP" altLang="en-US" sz="3600" b="1" dirty="0">
                <a:solidFill>
                  <a:schemeClr val="bg1"/>
                </a:solidFill>
                <a:latin typeface="Meiryo UI" panose="020B0604030504040204" pitchFamily="50" charset="-128"/>
                <a:ea typeface="Meiryo UI" panose="020B0604030504040204" pitchFamily="50" charset="-128"/>
              </a:rPr>
              <a:t> </a:t>
            </a:r>
            <a:r>
              <a:rPr lang="en-US" altLang="ja-JP" sz="3600" b="1" dirty="0">
                <a:solidFill>
                  <a:schemeClr val="bg1"/>
                </a:solidFill>
                <a:latin typeface="Meiryo UI" panose="020B0604030504040204" pitchFamily="50" charset="-128"/>
                <a:ea typeface="Meiryo UI" panose="020B0604030504040204" pitchFamily="50" charset="-128"/>
              </a:rPr>
              <a:t>ROTARY</a:t>
            </a:r>
            <a:r>
              <a:rPr lang="ja-JP" altLang="en-US" sz="3600" b="1" dirty="0">
                <a:solidFill>
                  <a:schemeClr val="bg1"/>
                </a:solidFill>
                <a:latin typeface="Meiryo UI" panose="020B0604030504040204" pitchFamily="50" charset="-128"/>
                <a:ea typeface="Meiryo UI" panose="020B0604030504040204" pitchFamily="50" charset="-128"/>
              </a:rPr>
              <a:t>　</a:t>
            </a:r>
            <a:r>
              <a:rPr lang="en-US" altLang="ja-JP" sz="3600" b="1" dirty="0">
                <a:solidFill>
                  <a:schemeClr val="bg1"/>
                </a:solidFill>
                <a:latin typeface="Meiryo UI" panose="020B0604030504040204" pitchFamily="50" charset="-128"/>
                <a:ea typeface="Meiryo UI" panose="020B0604030504040204" pitchFamily="50" charset="-128"/>
              </a:rPr>
              <a:t>?</a:t>
            </a:r>
            <a:endParaRPr lang="en-US" sz="2800" b="1" dirty="0">
              <a:solidFill>
                <a:schemeClr val="bg1"/>
              </a:solidFill>
              <a:latin typeface="Meiryo UI" panose="020B0604030504040204" pitchFamily="50" charset="-128"/>
              <a:ea typeface="Meiryo UI" panose="020B0604030504040204" pitchFamily="50" charset="-128"/>
            </a:endParaRPr>
          </a:p>
        </p:txBody>
      </p:sp>
      <p:pic>
        <p:nvPicPr>
          <p:cNvPr id="5" name="グラフィックス 4" descr="地球 単色塗りつぶし">
            <a:extLst>
              <a:ext uri="{FF2B5EF4-FFF2-40B4-BE49-F238E27FC236}">
                <a16:creationId xmlns:a16="http://schemas.microsoft.com/office/drawing/2014/main" id="{CEB4D080-77C1-E3ED-A1EA-4A4F8A7A69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64669" y="4183570"/>
            <a:ext cx="1946532" cy="1993778"/>
          </a:xfrm>
          <a:prstGeom prst="rect">
            <a:avLst/>
          </a:prstGeom>
        </p:spPr>
      </p:pic>
      <p:pic>
        <p:nvPicPr>
          <p:cNvPr id="6" name="グラフィックス 5" descr="マーカー 単色塗りつぶし">
            <a:extLst>
              <a:ext uri="{FF2B5EF4-FFF2-40B4-BE49-F238E27FC236}">
                <a16:creationId xmlns:a16="http://schemas.microsoft.com/office/drawing/2014/main" id="{34DD42F9-ED49-8AEE-6E73-47DE54A0E5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8" y="826280"/>
            <a:ext cx="2055813" cy="2055813"/>
          </a:xfrm>
          <a:prstGeom prst="rect">
            <a:avLst/>
          </a:prstGeom>
        </p:spPr>
      </p:pic>
      <p:pic>
        <p:nvPicPr>
          <p:cNvPr id="7" name="グラフィックス 6" descr="ソーシャル ネットワーク 単色塗りつぶし">
            <a:extLst>
              <a:ext uri="{FF2B5EF4-FFF2-40B4-BE49-F238E27FC236}">
                <a16:creationId xmlns:a16="http://schemas.microsoft.com/office/drawing/2014/main" id="{5F95A170-DD14-AB7F-9A83-0A35CB838C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09067" y="826280"/>
            <a:ext cx="2055813" cy="2055813"/>
          </a:xfrm>
          <a:prstGeom prst="rect">
            <a:avLst/>
          </a:prstGeom>
        </p:spPr>
      </p:pic>
      <p:grpSp>
        <p:nvGrpSpPr>
          <p:cNvPr id="8" name="グループ化 7">
            <a:extLst>
              <a:ext uri="{FF2B5EF4-FFF2-40B4-BE49-F238E27FC236}">
                <a16:creationId xmlns:a16="http://schemas.microsoft.com/office/drawing/2014/main" id="{D6630329-B89D-4909-02BB-D8F2290BE6BE}"/>
              </a:ext>
            </a:extLst>
          </p:cNvPr>
          <p:cNvGrpSpPr/>
          <p:nvPr/>
        </p:nvGrpSpPr>
        <p:grpSpPr>
          <a:xfrm>
            <a:off x="6012686" y="4289263"/>
            <a:ext cx="2885439" cy="2362247"/>
            <a:chOff x="5127980" y="3957320"/>
            <a:chExt cx="1896713" cy="1527618"/>
          </a:xfrm>
        </p:grpSpPr>
        <p:pic>
          <p:nvPicPr>
            <p:cNvPr id="9" name="グラフィックス 8" descr="グループ 単色塗りつぶし">
              <a:extLst>
                <a:ext uri="{FF2B5EF4-FFF2-40B4-BE49-F238E27FC236}">
                  <a16:creationId xmlns:a16="http://schemas.microsoft.com/office/drawing/2014/main" id="{6A49DA37-FF47-0E47-4378-D12DF9C6A5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800" y="3957320"/>
              <a:ext cx="914400" cy="914400"/>
            </a:xfrm>
            <a:prstGeom prst="rect">
              <a:avLst/>
            </a:prstGeom>
          </p:spPr>
        </p:pic>
        <p:grpSp>
          <p:nvGrpSpPr>
            <p:cNvPr id="10" name="グループ化 9">
              <a:extLst>
                <a:ext uri="{FF2B5EF4-FFF2-40B4-BE49-F238E27FC236}">
                  <a16:creationId xmlns:a16="http://schemas.microsoft.com/office/drawing/2014/main" id="{22C408A8-1F36-2C72-F79C-6366EF83A02F}"/>
                </a:ext>
              </a:extLst>
            </p:cNvPr>
            <p:cNvGrpSpPr/>
            <p:nvPr/>
          </p:nvGrpSpPr>
          <p:grpSpPr>
            <a:xfrm>
              <a:off x="5127980" y="4246149"/>
              <a:ext cx="1896713" cy="1238789"/>
              <a:chOff x="7594151" y="4334151"/>
              <a:chExt cx="914400" cy="923649"/>
            </a:xfrm>
          </p:grpSpPr>
          <p:pic>
            <p:nvPicPr>
              <p:cNvPr id="11" name="グラフィックス 10" descr="上昇基調 単色塗りつぶし">
                <a:extLst>
                  <a:ext uri="{FF2B5EF4-FFF2-40B4-BE49-F238E27FC236}">
                    <a16:creationId xmlns:a16="http://schemas.microsoft.com/office/drawing/2014/main" id="{3F91AB4E-28BB-B444-5503-33EA7F16A9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94151" y="4334151"/>
                <a:ext cx="914400" cy="914400"/>
              </a:xfrm>
              <a:prstGeom prst="rect">
                <a:avLst/>
              </a:prstGeom>
            </p:spPr>
          </p:pic>
          <p:sp>
            <p:nvSpPr>
              <p:cNvPr id="12" name="正方形/長方形 11">
                <a:extLst>
                  <a:ext uri="{FF2B5EF4-FFF2-40B4-BE49-F238E27FC236}">
                    <a16:creationId xmlns:a16="http://schemas.microsoft.com/office/drawing/2014/main" id="{B43E34E8-2E11-D284-C633-9F36E9965CB8}"/>
                  </a:ext>
                </a:extLst>
              </p:cNvPr>
              <p:cNvSpPr/>
              <p:nvPr/>
            </p:nvSpPr>
            <p:spPr>
              <a:xfrm>
                <a:off x="7620000" y="5029200"/>
                <a:ext cx="792480" cy="228600"/>
              </a:xfrm>
              <a:prstGeom prst="rect">
                <a:avLst/>
              </a:prstGeom>
              <a:solidFill>
                <a:srgbClr val="E7F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0FFEAA4-4B4E-0221-4413-F8998313A419}"/>
                  </a:ext>
                </a:extLst>
              </p:cNvPr>
              <p:cNvSpPr/>
              <p:nvPr/>
            </p:nvSpPr>
            <p:spPr>
              <a:xfrm rot="5400000">
                <a:off x="7338060" y="4632960"/>
                <a:ext cx="792480" cy="228600"/>
              </a:xfrm>
              <a:prstGeom prst="rect">
                <a:avLst/>
              </a:prstGeom>
              <a:solidFill>
                <a:srgbClr val="E7F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4" name="テキスト ボックス 13">
            <a:extLst>
              <a:ext uri="{FF2B5EF4-FFF2-40B4-BE49-F238E27FC236}">
                <a16:creationId xmlns:a16="http://schemas.microsoft.com/office/drawing/2014/main" id="{6BAFD2E3-9284-0CBD-783D-E79C8EF5D930}"/>
              </a:ext>
            </a:extLst>
          </p:cNvPr>
          <p:cNvSpPr txBox="1"/>
          <p:nvPr/>
        </p:nvSpPr>
        <p:spPr>
          <a:xfrm>
            <a:off x="2065840" y="916969"/>
            <a:ext cx="3603440" cy="1877437"/>
          </a:xfrm>
          <a:prstGeom prst="rect">
            <a:avLst/>
          </a:prstGeom>
          <a:noFill/>
        </p:spPr>
        <p:txBody>
          <a:bodyPr wrap="square" rtlCol="0">
            <a:spAutoFit/>
          </a:bodyPr>
          <a:lstStyle/>
          <a:p>
            <a:r>
              <a:rPr kumimoji="1" lang="en-US" altLang="ja-JP" sz="2800" dirty="0">
                <a:latin typeface="Meiryo UI" panose="020B0604030504040204" pitchFamily="50" charset="-128"/>
                <a:ea typeface="Meiryo UI" panose="020B0604030504040204" pitchFamily="50" charset="-128"/>
              </a:rPr>
              <a:t>Local</a:t>
            </a:r>
            <a:r>
              <a:rPr lang="ja-JP" altLang="en-US" sz="2800" dirty="0">
                <a:latin typeface="Meiryo UI" panose="020B0604030504040204" pitchFamily="50" charset="-128"/>
                <a:ea typeface="Meiryo UI" panose="020B0604030504040204" pitchFamily="50" charset="-128"/>
              </a:rPr>
              <a:t> </a:t>
            </a:r>
            <a:r>
              <a:rPr lang="en-US" altLang="ja-JP" sz="2800" dirty="0">
                <a:latin typeface="Meiryo UI" panose="020B0604030504040204" pitchFamily="50" charset="-128"/>
                <a:ea typeface="Meiryo UI" panose="020B0604030504040204" pitchFamily="50" charset="-128"/>
              </a:rPr>
              <a:t>community service</a:t>
            </a:r>
          </a:p>
          <a:p>
            <a:endParaRPr lang="en-US" altLang="ja-JP" sz="2800" dirty="0">
              <a:latin typeface="Meiryo UI" panose="020B0604030504040204" pitchFamily="50" charset="-128"/>
              <a:ea typeface="Meiryo UI" panose="020B0604030504040204" pitchFamily="50" charset="-128"/>
            </a:endParaRPr>
          </a:p>
          <a:p>
            <a:r>
              <a:rPr kumimoji="1" lang="ja-JP" altLang="en-US" sz="32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地域社会奉仕活動</a:t>
            </a:r>
          </a:p>
        </p:txBody>
      </p:sp>
      <p:sp>
        <p:nvSpPr>
          <p:cNvPr id="15" name="テキスト ボックス 14">
            <a:extLst>
              <a:ext uri="{FF2B5EF4-FFF2-40B4-BE49-F238E27FC236}">
                <a16:creationId xmlns:a16="http://schemas.microsoft.com/office/drawing/2014/main" id="{D1F7EE71-44F7-B775-8E45-792ED645ED52}"/>
              </a:ext>
            </a:extLst>
          </p:cNvPr>
          <p:cNvSpPr txBox="1"/>
          <p:nvPr/>
        </p:nvSpPr>
        <p:spPr>
          <a:xfrm>
            <a:off x="2092768" y="4057074"/>
            <a:ext cx="4196272" cy="2308324"/>
          </a:xfrm>
          <a:prstGeom prst="rect">
            <a:avLst/>
          </a:prstGeom>
          <a:noFill/>
        </p:spPr>
        <p:txBody>
          <a:bodyPr wrap="square" rtlCol="0">
            <a:spAutoFit/>
          </a:bodyPr>
          <a:lstStyle/>
          <a:p>
            <a:r>
              <a:rPr lang="en-US" altLang="ja-JP" sz="2800" dirty="0">
                <a:latin typeface="Meiryo UI" panose="020B0604030504040204" pitchFamily="50" charset="-128"/>
                <a:ea typeface="Meiryo UI" panose="020B0604030504040204" pitchFamily="50" charset="-128"/>
              </a:rPr>
              <a:t>Service beyond the local</a:t>
            </a:r>
          </a:p>
          <a:p>
            <a:r>
              <a:rPr kumimoji="1" lang="en-US" altLang="ja-JP" sz="2800" dirty="0">
                <a:latin typeface="Meiryo UI" panose="020B0604030504040204" pitchFamily="50" charset="-128"/>
                <a:ea typeface="Meiryo UI" panose="020B0604030504040204" pitchFamily="50" charset="-128"/>
              </a:rPr>
              <a:t>Community</a:t>
            </a:r>
          </a:p>
          <a:p>
            <a:endParaRPr kumimoji="1" lang="en-US" altLang="ja-JP" sz="2800" dirty="0">
              <a:latin typeface="Meiryo UI" panose="020B0604030504040204" pitchFamily="50" charset="-128"/>
              <a:ea typeface="Meiryo UI" panose="020B0604030504040204" pitchFamily="50" charset="-128"/>
            </a:endParaRPr>
          </a:p>
          <a:p>
            <a:r>
              <a:rPr kumimoji="1" lang="ja-JP" altLang="en-US" sz="32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地域社会を超えた</a:t>
            </a:r>
            <a:r>
              <a:rPr lang="ja-JP" altLang="en-US" sz="32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奉仕</a:t>
            </a:r>
            <a:endParaRPr kumimoji="1" lang="en-US" altLang="ja-JP" sz="32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4ED0D2D6-BCAC-C298-B43C-330FC6360F77}"/>
              </a:ext>
            </a:extLst>
          </p:cNvPr>
          <p:cNvSpPr txBox="1"/>
          <p:nvPr/>
        </p:nvSpPr>
        <p:spPr>
          <a:xfrm>
            <a:off x="8564880" y="845848"/>
            <a:ext cx="3413760" cy="1877437"/>
          </a:xfrm>
          <a:prstGeom prst="rect">
            <a:avLst/>
          </a:prstGeom>
          <a:noFill/>
        </p:spPr>
        <p:txBody>
          <a:bodyPr wrap="square" rtlCol="0">
            <a:spAutoFit/>
          </a:bodyPr>
          <a:lstStyle/>
          <a:p>
            <a:r>
              <a:rPr lang="en-US" altLang="ja-JP" sz="2800" dirty="0">
                <a:latin typeface="Meiryo UI" panose="020B0604030504040204" pitchFamily="50" charset="-128"/>
                <a:ea typeface="Meiryo UI" panose="020B0604030504040204" pitchFamily="50" charset="-128"/>
              </a:rPr>
              <a:t>Friendship and fellowship</a:t>
            </a:r>
          </a:p>
          <a:p>
            <a:endParaRPr lang="en-US" altLang="ja-JP" sz="2800" dirty="0">
              <a:latin typeface="Meiryo UI" panose="020B0604030504040204" pitchFamily="50" charset="-128"/>
              <a:ea typeface="Meiryo UI" panose="020B0604030504040204" pitchFamily="50" charset="-128"/>
            </a:endParaRPr>
          </a:p>
          <a:p>
            <a:r>
              <a:rPr kumimoji="1" lang="ja-JP" altLang="en-US" sz="32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友情と親睦</a:t>
            </a:r>
          </a:p>
        </p:txBody>
      </p:sp>
      <p:sp>
        <p:nvSpPr>
          <p:cNvPr id="17" name="テキスト ボックス 16">
            <a:extLst>
              <a:ext uri="{FF2B5EF4-FFF2-40B4-BE49-F238E27FC236}">
                <a16:creationId xmlns:a16="http://schemas.microsoft.com/office/drawing/2014/main" id="{36FAC235-11B9-AF30-91D9-70AB21D90880}"/>
              </a:ext>
            </a:extLst>
          </p:cNvPr>
          <p:cNvSpPr txBox="1"/>
          <p:nvPr/>
        </p:nvSpPr>
        <p:spPr>
          <a:xfrm>
            <a:off x="8575378" y="2797592"/>
            <a:ext cx="3413760" cy="3724096"/>
          </a:xfrm>
          <a:prstGeom prst="rect">
            <a:avLst/>
          </a:prstGeom>
          <a:noFill/>
        </p:spPr>
        <p:txBody>
          <a:bodyPr wrap="square" rtlCol="0">
            <a:spAutoFit/>
          </a:bodyPr>
          <a:lstStyle/>
          <a:p>
            <a:r>
              <a:rPr kumimoji="1" lang="en-US" altLang="ja-JP" sz="2800" dirty="0">
                <a:latin typeface="Meiryo UI" panose="020B0604030504040204" pitchFamily="50" charset="-128"/>
                <a:ea typeface="Meiryo UI" panose="020B0604030504040204" pitchFamily="50" charset="-128"/>
              </a:rPr>
              <a:t>Professional and</a:t>
            </a:r>
            <a:r>
              <a:rPr kumimoji="1" lang="ja-JP" altLang="en-US" sz="2800" dirty="0">
                <a:latin typeface="Meiryo UI" panose="020B0604030504040204" pitchFamily="50" charset="-128"/>
                <a:ea typeface="Meiryo UI" panose="020B0604030504040204" pitchFamily="50" charset="-128"/>
              </a:rPr>
              <a:t>　</a:t>
            </a:r>
            <a:r>
              <a:rPr kumimoji="1" lang="en-US" altLang="ja-JP" sz="2800" dirty="0">
                <a:latin typeface="Meiryo UI" panose="020B0604030504040204" pitchFamily="50" charset="-128"/>
                <a:ea typeface="Meiryo UI" panose="020B0604030504040204" pitchFamily="50" charset="-128"/>
              </a:rPr>
              <a:t>leadership development opportunity</a:t>
            </a:r>
          </a:p>
          <a:p>
            <a:endParaRPr kumimoji="1" lang="en-US" altLang="ja-JP" sz="2800" dirty="0">
              <a:latin typeface="Meiryo UI" panose="020B0604030504040204" pitchFamily="50" charset="-128"/>
              <a:ea typeface="Meiryo UI" panose="020B0604030504040204" pitchFamily="50" charset="-128"/>
            </a:endParaRPr>
          </a:p>
          <a:p>
            <a:r>
              <a:rPr lang="ja-JP" altLang="en-US" sz="32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プロフェッショナル</a:t>
            </a:r>
            <a:r>
              <a:rPr kumimoji="1" lang="ja-JP" altLang="en-US" sz="32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およびリーダーシップ開発の機会</a:t>
            </a:r>
            <a:endParaRPr kumimoji="1" lang="en-US" altLang="ja-JP" sz="32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8298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0" dur="1000" fill="hold"/>
                                        <p:tgtEl>
                                          <p:spTgt spid="14"/>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4"/>
                                        </p:tgtEl>
                                      </p:cBhvr>
                                    </p:animEffect>
                                  </p:childTnLst>
                                </p:cTn>
                              </p:par>
                              <p:par>
                                <p:cTn id="55" presetID="25"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0" dur="1000" fill="hold"/>
                                        <p:tgtEl>
                                          <p:spTgt spid="15"/>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5"/>
                                        </p:tgtEl>
                                      </p:cBhvr>
                                    </p:animEffect>
                                  </p:childTnLst>
                                </p:cTn>
                              </p:par>
                              <p:par>
                                <p:cTn id="65" presetID="25"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70" dur="1000" fill="hold"/>
                                        <p:tgtEl>
                                          <p:spTgt spid="1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6"/>
                                        </p:tgtEl>
                                      </p:cBhvr>
                                    </p:animEffect>
                                  </p:childTnLst>
                                </p:cTn>
                              </p:par>
                              <p:par>
                                <p:cTn id="75" presetID="25"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a:extLst>
              <a:ext uri="{FF2B5EF4-FFF2-40B4-BE49-F238E27FC236}">
                <a16:creationId xmlns:a16="http://schemas.microsoft.com/office/drawing/2014/main" id="{4683815F-7A99-B292-2D34-D54327DE0E9D}"/>
              </a:ext>
            </a:extLst>
          </p:cNvPr>
          <p:cNvSpPr txBox="1"/>
          <p:nvPr/>
        </p:nvSpPr>
        <p:spPr>
          <a:xfrm>
            <a:off x="-94240" y="87506"/>
            <a:ext cx="12469119" cy="6858000"/>
          </a:xfrm>
          <a:prstGeom prst="rect">
            <a:avLst/>
          </a:prstGeom>
          <a:solidFill>
            <a:srgbClr val="E7FCFD"/>
          </a:solidFill>
        </p:spPr>
        <p:txBody>
          <a:bodyPr wrap="square" rtlCol="0">
            <a:spAutoFit/>
          </a:bodyPr>
          <a:lstStyle/>
          <a:p>
            <a:endParaRPr kumimoji="1" lang="ja-JP" altLang="en-US" dirty="0"/>
          </a:p>
        </p:txBody>
      </p:sp>
      <p:sp>
        <p:nvSpPr>
          <p:cNvPr id="5" name="正方形/長方形 4">
            <a:extLst>
              <a:ext uri="{FF2B5EF4-FFF2-40B4-BE49-F238E27FC236}">
                <a16:creationId xmlns:a16="http://schemas.microsoft.com/office/drawing/2014/main" id="{B17D51CA-AF38-2B9A-D6D9-3DA8833AA504}"/>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Title 1">
            <a:extLst>
              <a:ext uri="{FF2B5EF4-FFF2-40B4-BE49-F238E27FC236}">
                <a16:creationId xmlns:a16="http://schemas.microsoft.com/office/drawing/2014/main" id="{D3D379E2-FD1F-4F35-7B33-DF7DF1F2A918}"/>
              </a:ext>
            </a:extLst>
          </p:cNvPr>
          <p:cNvSpPr txBox="1">
            <a:spLocks/>
          </p:cNvSpPr>
          <p:nvPr/>
        </p:nvSpPr>
        <p:spPr bwMode="auto">
          <a:xfrm>
            <a:off x="6096000" y="111492"/>
            <a:ext cx="60960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3600" b="1" dirty="0">
                <a:solidFill>
                  <a:schemeClr val="bg1"/>
                </a:solidFill>
                <a:latin typeface="Meiryo UI" panose="020B0604030504040204" pitchFamily="50" charset="-128"/>
                <a:ea typeface="Meiryo UI" panose="020B0604030504040204" pitchFamily="50" charset="-128"/>
              </a:rPr>
              <a:t>THE CLUB EXPERIENCE</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6BF48838-2C8A-44B7-712C-FCCC5748B1D2}"/>
              </a:ext>
            </a:extLst>
          </p:cNvPr>
          <p:cNvGrpSpPr/>
          <p:nvPr/>
        </p:nvGrpSpPr>
        <p:grpSpPr>
          <a:xfrm>
            <a:off x="3867153" y="3033099"/>
            <a:ext cx="3451859" cy="1427425"/>
            <a:chOff x="3867153" y="3033099"/>
            <a:chExt cx="3451859" cy="1427425"/>
          </a:xfrm>
        </p:grpSpPr>
        <p:sp>
          <p:nvSpPr>
            <p:cNvPr id="3" name="四角形: 角を丸くする 2">
              <a:extLst>
                <a:ext uri="{FF2B5EF4-FFF2-40B4-BE49-F238E27FC236}">
                  <a16:creationId xmlns:a16="http://schemas.microsoft.com/office/drawing/2014/main" id="{E2F1C234-BDD1-3448-6A73-D0A44A219B1A}"/>
                </a:ext>
              </a:extLst>
            </p:cNvPr>
            <p:cNvSpPr/>
            <p:nvPr/>
          </p:nvSpPr>
          <p:spPr>
            <a:xfrm>
              <a:off x="3867153" y="3033099"/>
              <a:ext cx="3451859" cy="14274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Title 1">
              <a:extLst>
                <a:ext uri="{FF2B5EF4-FFF2-40B4-BE49-F238E27FC236}">
                  <a16:creationId xmlns:a16="http://schemas.microsoft.com/office/drawing/2014/main" id="{8E58CA05-D869-9C1C-D54E-764AF7B9544D}"/>
                </a:ext>
              </a:extLst>
            </p:cNvPr>
            <p:cNvSpPr txBox="1">
              <a:spLocks/>
            </p:cNvSpPr>
            <p:nvPr/>
          </p:nvSpPr>
          <p:spPr bwMode="auto">
            <a:xfrm>
              <a:off x="4067663" y="3203263"/>
              <a:ext cx="3050700"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lnSpc>
                  <a:spcPts val="2500"/>
                </a:lnSpc>
              </a:pPr>
              <a:r>
                <a:rPr lang="ja-JP" altLang="en-US" sz="2800" b="1" dirty="0">
                  <a:solidFill>
                    <a:srgbClr val="FFFF00"/>
                  </a:solidFill>
                  <a:latin typeface="UD デジタル 教科書体 NK-B" panose="02020700000000000000" pitchFamily="18" charset="-128"/>
                  <a:ea typeface="UD デジタル 教科書体 NK-B" panose="02020700000000000000" pitchFamily="18" charset="-128"/>
                </a:rPr>
                <a:t>望まれるクラブ</a:t>
              </a:r>
              <a:endParaRPr lang="en-US" altLang="ja-JP" sz="2800" b="1" dirty="0">
                <a:solidFill>
                  <a:srgbClr val="FFFF00"/>
                </a:solidFill>
                <a:latin typeface="UD デジタル 教科書体 NK-B" panose="02020700000000000000" pitchFamily="18" charset="-128"/>
                <a:ea typeface="UD デジタル 教科書体 NK-B" panose="02020700000000000000" pitchFamily="18" charset="-128"/>
              </a:endParaRPr>
            </a:p>
            <a:p>
              <a:pPr algn="ctr" eaLnBrk="1" hangingPunct="1">
                <a:lnSpc>
                  <a:spcPts val="2500"/>
                </a:lnSpc>
              </a:pPr>
              <a:endParaRPr lang="en-US" altLang="ja-JP" sz="2800" b="1" dirty="0">
                <a:solidFill>
                  <a:srgbClr val="FFFF00"/>
                </a:solidFill>
                <a:latin typeface="UD デジタル 教科書体 NK-B" panose="02020700000000000000" pitchFamily="18" charset="-128"/>
                <a:ea typeface="UD デジタル 教科書体 NK-B" panose="02020700000000000000" pitchFamily="18" charset="-128"/>
              </a:endParaRPr>
            </a:p>
            <a:p>
              <a:pPr algn="ctr" eaLnBrk="1" hangingPunct="1">
                <a:lnSpc>
                  <a:spcPts val="2500"/>
                </a:lnSpc>
              </a:pPr>
              <a:r>
                <a:rPr lang="ja-JP" altLang="en-US" sz="2800" b="1" dirty="0">
                  <a:solidFill>
                    <a:srgbClr val="FFFF00"/>
                  </a:solidFill>
                  <a:latin typeface="UD デジタル 教科書体 NK-B" panose="02020700000000000000" pitchFamily="18" charset="-128"/>
                  <a:ea typeface="UD デジタル 教科書体 NK-B" panose="02020700000000000000" pitchFamily="18" charset="-128"/>
                </a:rPr>
                <a:t>での体験とは何か</a:t>
              </a:r>
              <a:endParaRPr lang="en-US" sz="2800" b="1" dirty="0">
                <a:solidFill>
                  <a:srgbClr val="FFFF00"/>
                </a:solidFill>
                <a:latin typeface="UD デジタル 教科書体 NK-B" panose="02020700000000000000" pitchFamily="18" charset="-128"/>
                <a:ea typeface="UD デジタル 教科書体 NK-B" panose="02020700000000000000" pitchFamily="18" charset="-128"/>
              </a:endParaRPr>
            </a:p>
          </p:txBody>
        </p:sp>
      </p:grpSp>
      <p:grpSp>
        <p:nvGrpSpPr>
          <p:cNvPr id="31" name="グループ化 30">
            <a:extLst>
              <a:ext uri="{FF2B5EF4-FFF2-40B4-BE49-F238E27FC236}">
                <a16:creationId xmlns:a16="http://schemas.microsoft.com/office/drawing/2014/main" id="{1C8906AB-374A-56FB-C127-5A3DE52B6CD2}"/>
              </a:ext>
            </a:extLst>
          </p:cNvPr>
          <p:cNvGrpSpPr/>
          <p:nvPr/>
        </p:nvGrpSpPr>
        <p:grpSpPr>
          <a:xfrm>
            <a:off x="6319521" y="728506"/>
            <a:ext cx="5441756" cy="2533988"/>
            <a:chOff x="6319521" y="728506"/>
            <a:chExt cx="5441756" cy="2533988"/>
          </a:xfrm>
        </p:grpSpPr>
        <p:sp>
          <p:nvSpPr>
            <p:cNvPr id="10" name="楕円 9">
              <a:extLst>
                <a:ext uri="{FF2B5EF4-FFF2-40B4-BE49-F238E27FC236}">
                  <a16:creationId xmlns:a16="http://schemas.microsoft.com/office/drawing/2014/main" id="{A8E5CA00-B360-8E09-607B-1BE88C8EDF8A}"/>
                </a:ext>
              </a:extLst>
            </p:cNvPr>
            <p:cNvSpPr/>
            <p:nvPr/>
          </p:nvSpPr>
          <p:spPr>
            <a:xfrm>
              <a:off x="6319521" y="728506"/>
              <a:ext cx="5441756" cy="2533988"/>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D9891798-7937-A1B9-B4FA-C390832AB9B0}"/>
                </a:ext>
              </a:extLst>
            </p:cNvPr>
            <p:cNvSpPr txBox="1"/>
            <p:nvPr/>
          </p:nvSpPr>
          <p:spPr>
            <a:xfrm>
              <a:off x="6916054" y="976388"/>
              <a:ext cx="4455891" cy="1846659"/>
            </a:xfrm>
            <a:prstGeom prst="rect">
              <a:avLst/>
            </a:prstGeom>
            <a:noFill/>
          </p:spPr>
          <p:txBody>
            <a:bodyPr wrap="square">
              <a:spAutoFit/>
            </a:bodyPr>
            <a:lstStyle/>
            <a:p>
              <a:pPr algn="ctr"/>
              <a:r>
                <a:rPr lang="ja-JP" altLang="en-US" sz="2400" b="1" dirty="0">
                  <a:latin typeface="UD デジタル 教科書体 NK-B" panose="02020700000000000000" pitchFamily="18" charset="-128"/>
                  <a:ea typeface="UD デジタル 教科書体 NK-B" panose="02020700000000000000" pitchFamily="18" charset="-128"/>
                </a:rPr>
                <a:t>クラブ指導者への信頼 </a:t>
              </a:r>
              <a:endParaRPr lang="en-US" altLang="ja-JP" sz="2400" b="1" dirty="0">
                <a:latin typeface="UD デジタル 教科書体 NK-B" panose="02020700000000000000" pitchFamily="18" charset="-128"/>
                <a:ea typeface="UD デジタル 教科書体 NK-B" panose="02020700000000000000" pitchFamily="18" charset="-128"/>
              </a:endParaRPr>
            </a:p>
            <a:p>
              <a:pPr algn="ctr"/>
              <a:endParaRPr lang="en-US" altLang="ja-JP" b="1" dirty="0">
                <a:latin typeface="UD デジタル 教科書体 NK-B" panose="02020700000000000000" pitchFamily="18" charset="-128"/>
                <a:ea typeface="UD デジタル 教科書体 NK-B" panose="02020700000000000000" pitchFamily="18" charset="-128"/>
              </a:endParaRPr>
            </a:p>
            <a:p>
              <a:pPr algn="ctr"/>
              <a:r>
                <a:rPr lang="ja-JP" altLang="en-US" dirty="0">
                  <a:latin typeface="UD デジタル 教科書体 NK-B" panose="02020700000000000000" pitchFamily="18" charset="-128"/>
                  <a:ea typeface="UD デジタル 教科書体 NK-B" panose="02020700000000000000" pitchFamily="18" charset="-128"/>
                </a:rPr>
                <a:t>会員が、自分にはクラブに対する意見があり、クラブの指導者は自分の考えを受け入れてくれていると感じ、クラブのために適切な決定を下してくれる指導者を信頼している場合</a:t>
              </a:r>
            </a:p>
          </p:txBody>
        </p:sp>
        <p:sp>
          <p:nvSpPr>
            <p:cNvPr id="24" name="テキスト ボックス 23">
              <a:extLst>
                <a:ext uri="{FF2B5EF4-FFF2-40B4-BE49-F238E27FC236}">
                  <a16:creationId xmlns:a16="http://schemas.microsoft.com/office/drawing/2014/main" id="{A9A57803-CC67-C9C8-EE81-4908ADA82656}"/>
                </a:ext>
              </a:extLst>
            </p:cNvPr>
            <p:cNvSpPr txBox="1"/>
            <p:nvPr/>
          </p:nvSpPr>
          <p:spPr>
            <a:xfrm>
              <a:off x="6588234" y="788965"/>
              <a:ext cx="530129" cy="769441"/>
            </a:xfrm>
            <a:prstGeom prst="rect">
              <a:avLst/>
            </a:prstGeom>
            <a:noFill/>
          </p:spPr>
          <p:txBody>
            <a:bodyPr wrap="square" rtlCol="0">
              <a:spAutoFit/>
            </a:bodyPr>
            <a:lstStyle/>
            <a:p>
              <a:r>
                <a:rPr kumimoji="1" lang="ja-JP" altLang="en-US" sz="4400" dirty="0">
                  <a:solidFill>
                    <a:schemeClr val="bg2">
                      <a:lumMod val="75000"/>
                    </a:schemeClr>
                  </a:solidFill>
                  <a:latin typeface="UD デジタル 教科書体 N-B" panose="02020700000000000000" pitchFamily="17" charset="-128"/>
                  <a:ea typeface="UD デジタル 教科書体 N-B" panose="02020700000000000000" pitchFamily="17" charset="-128"/>
                </a:rPr>
                <a:t>２</a:t>
              </a:r>
            </a:p>
          </p:txBody>
        </p:sp>
      </p:grpSp>
      <p:grpSp>
        <p:nvGrpSpPr>
          <p:cNvPr id="30" name="グループ化 29">
            <a:extLst>
              <a:ext uri="{FF2B5EF4-FFF2-40B4-BE49-F238E27FC236}">
                <a16:creationId xmlns:a16="http://schemas.microsoft.com/office/drawing/2014/main" id="{33245967-746F-F14D-F32F-40ADE84F6551}"/>
              </a:ext>
            </a:extLst>
          </p:cNvPr>
          <p:cNvGrpSpPr/>
          <p:nvPr/>
        </p:nvGrpSpPr>
        <p:grpSpPr>
          <a:xfrm>
            <a:off x="115409" y="814147"/>
            <a:ext cx="4151555" cy="1841084"/>
            <a:chOff x="115409" y="814147"/>
            <a:chExt cx="4151555" cy="1841084"/>
          </a:xfrm>
        </p:grpSpPr>
        <p:sp>
          <p:nvSpPr>
            <p:cNvPr id="29" name="四角形: 角を丸くする 28">
              <a:extLst>
                <a:ext uri="{FF2B5EF4-FFF2-40B4-BE49-F238E27FC236}">
                  <a16:creationId xmlns:a16="http://schemas.microsoft.com/office/drawing/2014/main" id="{5C330131-54E7-A7E1-D19B-5A7A8383DBCD}"/>
                </a:ext>
              </a:extLst>
            </p:cNvPr>
            <p:cNvSpPr/>
            <p:nvPr/>
          </p:nvSpPr>
          <p:spPr>
            <a:xfrm>
              <a:off x="232764" y="937891"/>
              <a:ext cx="4034200" cy="1717340"/>
            </a:xfrm>
            <a:prstGeom prst="roundRect">
              <a:avLst>
                <a:gd name="adj" fmla="val 50000"/>
              </a:avLst>
            </a:prstGeom>
            <a:solidFill>
              <a:srgbClr val="6D9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5A2712E0-1F98-546A-C729-4C9A58899160}"/>
                </a:ext>
              </a:extLst>
            </p:cNvPr>
            <p:cNvSpPr txBox="1"/>
            <p:nvPr/>
          </p:nvSpPr>
          <p:spPr>
            <a:xfrm>
              <a:off x="540133" y="1024939"/>
              <a:ext cx="3327020" cy="1569660"/>
            </a:xfrm>
            <a:prstGeom prst="rect">
              <a:avLst/>
            </a:prstGeom>
            <a:noFill/>
          </p:spPr>
          <p:txBody>
            <a:bodyPr wrap="square">
              <a:spAutoFit/>
            </a:bodyPr>
            <a:lstStyle/>
            <a:p>
              <a:pPr algn="ct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例会の楽しみ </a:t>
              </a:r>
              <a:endPar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r>
                <a:rPr lang="ja-JP" altLang="en-US" b="1" dirty="0">
                  <a:solidFill>
                    <a:schemeClr val="bg1"/>
                  </a:solidFill>
                </a:rPr>
                <a:t> </a:t>
              </a:r>
              <a:endParaRPr lang="en-US" altLang="ja-JP" b="1" dirty="0">
                <a:solidFill>
                  <a:schemeClr val="bg1"/>
                </a:solidFill>
              </a:endParaRPr>
            </a:p>
            <a:p>
              <a:pPr algn="ct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会員が楽しいと感じ、自分が受け入れられ、その一員であると感じるとき</a:t>
              </a:r>
            </a:p>
          </p:txBody>
        </p:sp>
        <p:sp>
          <p:nvSpPr>
            <p:cNvPr id="25" name="テキスト ボックス 24">
              <a:extLst>
                <a:ext uri="{FF2B5EF4-FFF2-40B4-BE49-F238E27FC236}">
                  <a16:creationId xmlns:a16="http://schemas.microsoft.com/office/drawing/2014/main" id="{8BB63DDD-5BF0-E752-4912-3A178F96738B}"/>
                </a:ext>
              </a:extLst>
            </p:cNvPr>
            <p:cNvSpPr txBox="1"/>
            <p:nvPr/>
          </p:nvSpPr>
          <p:spPr>
            <a:xfrm>
              <a:off x="115409" y="814147"/>
              <a:ext cx="530129" cy="769441"/>
            </a:xfrm>
            <a:prstGeom prst="rect">
              <a:avLst/>
            </a:prstGeom>
            <a:noFill/>
          </p:spPr>
          <p:txBody>
            <a:bodyPr wrap="square" rtlCol="0">
              <a:spAutoFit/>
            </a:bodyPr>
            <a:lstStyle/>
            <a:p>
              <a:r>
                <a:rPr kumimoji="1" lang="ja-JP" altLang="en-US" sz="4400" dirty="0">
                  <a:solidFill>
                    <a:schemeClr val="bg2">
                      <a:lumMod val="75000"/>
                    </a:schemeClr>
                  </a:solidFill>
                  <a:latin typeface="UD デジタル 教科書体 N-B" panose="02020700000000000000" pitchFamily="17" charset="-128"/>
                  <a:ea typeface="UD デジタル 教科書体 N-B" panose="02020700000000000000" pitchFamily="17" charset="-128"/>
                </a:rPr>
                <a:t>１</a:t>
              </a:r>
            </a:p>
          </p:txBody>
        </p:sp>
      </p:grpSp>
      <p:grpSp>
        <p:nvGrpSpPr>
          <p:cNvPr id="32" name="グループ化 31">
            <a:extLst>
              <a:ext uri="{FF2B5EF4-FFF2-40B4-BE49-F238E27FC236}">
                <a16:creationId xmlns:a16="http://schemas.microsoft.com/office/drawing/2014/main" id="{1CEC8DDE-F150-B5BD-2E9B-57E561D56877}"/>
              </a:ext>
            </a:extLst>
          </p:cNvPr>
          <p:cNvGrpSpPr/>
          <p:nvPr/>
        </p:nvGrpSpPr>
        <p:grpSpPr>
          <a:xfrm>
            <a:off x="7858760" y="3751301"/>
            <a:ext cx="4053840" cy="2283739"/>
            <a:chOff x="7858760" y="3751301"/>
            <a:chExt cx="4053840" cy="2283739"/>
          </a:xfrm>
        </p:grpSpPr>
        <p:sp>
          <p:nvSpPr>
            <p:cNvPr id="14" name="楕円 13">
              <a:extLst>
                <a:ext uri="{FF2B5EF4-FFF2-40B4-BE49-F238E27FC236}">
                  <a16:creationId xmlns:a16="http://schemas.microsoft.com/office/drawing/2014/main" id="{F81BF335-87A9-8528-8258-20F72B3A77B3}"/>
                </a:ext>
              </a:extLst>
            </p:cNvPr>
            <p:cNvSpPr/>
            <p:nvPr/>
          </p:nvSpPr>
          <p:spPr>
            <a:xfrm>
              <a:off x="7858760" y="3771621"/>
              <a:ext cx="4053840" cy="2263419"/>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78133F04-CDDD-D15A-4710-7E8DCF62F8C3}"/>
                </a:ext>
              </a:extLst>
            </p:cNvPr>
            <p:cNvSpPr txBox="1"/>
            <p:nvPr/>
          </p:nvSpPr>
          <p:spPr>
            <a:xfrm>
              <a:off x="8087360" y="3958632"/>
              <a:ext cx="3825240" cy="1569660"/>
            </a:xfrm>
            <a:prstGeom prst="rect">
              <a:avLst/>
            </a:prstGeom>
            <a:noFill/>
          </p:spPr>
          <p:txBody>
            <a:bodyPr wrap="square">
              <a:spAutoFit/>
            </a:bodyPr>
            <a:lstStyle/>
            <a:p>
              <a:pPr algn="ctr"/>
              <a:r>
                <a:rPr lang="ja-JP" altLang="en-US" sz="2400" b="1" dirty="0"/>
                <a:t>自己成長の機会  </a:t>
              </a:r>
              <a:endParaRPr lang="en-US" altLang="ja-JP" sz="2400" b="1" dirty="0"/>
            </a:p>
            <a:p>
              <a:pPr algn="ctr"/>
              <a:r>
                <a:rPr lang="ja-JP" altLang="en-US" b="1" dirty="0"/>
                <a:t> </a:t>
              </a:r>
              <a:endParaRPr lang="en-US" altLang="ja-JP" b="1" dirty="0"/>
            </a:p>
            <a:p>
              <a:pPr algn="ctr"/>
              <a:r>
                <a:rPr lang="ja-JP" altLang="en-US" dirty="0">
                  <a:latin typeface="UD デジタル 教科書体 NK-B" panose="02020700000000000000" pitchFamily="18" charset="-128"/>
                  <a:ea typeface="UD デジタル 教科書体 NK-B" panose="02020700000000000000" pitchFamily="18" charset="-128"/>
                </a:rPr>
                <a:t>会員が、クラブやロータリーが自分のスキルを伸ばし、磨くための方法を提供してくれていると実感できるとき</a:t>
              </a:r>
            </a:p>
          </p:txBody>
        </p:sp>
        <p:sp>
          <p:nvSpPr>
            <p:cNvPr id="26" name="テキスト ボックス 25">
              <a:extLst>
                <a:ext uri="{FF2B5EF4-FFF2-40B4-BE49-F238E27FC236}">
                  <a16:creationId xmlns:a16="http://schemas.microsoft.com/office/drawing/2014/main" id="{1677D587-280E-A990-55F0-59F21A3359B5}"/>
                </a:ext>
              </a:extLst>
            </p:cNvPr>
            <p:cNvSpPr txBox="1"/>
            <p:nvPr/>
          </p:nvSpPr>
          <p:spPr>
            <a:xfrm>
              <a:off x="8030209" y="3751301"/>
              <a:ext cx="530129" cy="769441"/>
            </a:xfrm>
            <a:prstGeom prst="rect">
              <a:avLst/>
            </a:prstGeom>
            <a:noFill/>
          </p:spPr>
          <p:txBody>
            <a:bodyPr wrap="square" rtlCol="0">
              <a:spAutoFit/>
            </a:bodyPr>
            <a:lstStyle/>
            <a:p>
              <a:r>
                <a:rPr kumimoji="1" lang="ja-JP" altLang="en-US" sz="4400" dirty="0">
                  <a:solidFill>
                    <a:schemeClr val="bg2">
                      <a:lumMod val="75000"/>
                    </a:schemeClr>
                  </a:solidFill>
                  <a:latin typeface="UD デジタル 教科書体 N-B" panose="02020700000000000000" pitchFamily="17" charset="-128"/>
                  <a:ea typeface="UD デジタル 教科書体 N-B" panose="02020700000000000000" pitchFamily="17" charset="-128"/>
                </a:rPr>
                <a:t>３</a:t>
              </a:r>
            </a:p>
          </p:txBody>
        </p:sp>
      </p:grpSp>
      <p:grpSp>
        <p:nvGrpSpPr>
          <p:cNvPr id="34" name="グループ化 33">
            <a:extLst>
              <a:ext uri="{FF2B5EF4-FFF2-40B4-BE49-F238E27FC236}">
                <a16:creationId xmlns:a16="http://schemas.microsoft.com/office/drawing/2014/main" id="{4DC63FEE-A386-C037-00CE-8E88F6395EBB}"/>
              </a:ext>
            </a:extLst>
          </p:cNvPr>
          <p:cNvGrpSpPr/>
          <p:nvPr/>
        </p:nvGrpSpPr>
        <p:grpSpPr>
          <a:xfrm>
            <a:off x="3613153" y="4824365"/>
            <a:ext cx="4034200" cy="1946129"/>
            <a:chOff x="3613153" y="4824365"/>
            <a:chExt cx="4034200" cy="1946129"/>
          </a:xfrm>
        </p:grpSpPr>
        <p:sp>
          <p:nvSpPr>
            <p:cNvPr id="20" name="四角形: 角を丸くする 19">
              <a:extLst>
                <a:ext uri="{FF2B5EF4-FFF2-40B4-BE49-F238E27FC236}">
                  <a16:creationId xmlns:a16="http://schemas.microsoft.com/office/drawing/2014/main" id="{3CA18651-905A-76E7-0938-B3752C22F5A6}"/>
                </a:ext>
              </a:extLst>
            </p:cNvPr>
            <p:cNvSpPr/>
            <p:nvPr/>
          </p:nvSpPr>
          <p:spPr>
            <a:xfrm>
              <a:off x="3613153" y="5053154"/>
              <a:ext cx="4034200" cy="1717340"/>
            </a:xfrm>
            <a:prstGeom prst="roundRect">
              <a:avLst>
                <a:gd name="adj" fmla="val 50000"/>
              </a:avLst>
            </a:prstGeom>
            <a:solidFill>
              <a:srgbClr val="6D9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2FDC8761-A2F4-B9E9-349E-5307EBF72BF6}"/>
                </a:ext>
              </a:extLst>
            </p:cNvPr>
            <p:cNvSpPr txBox="1"/>
            <p:nvPr/>
          </p:nvSpPr>
          <p:spPr>
            <a:xfrm>
              <a:off x="3782728" y="5106858"/>
              <a:ext cx="3676665" cy="1569660"/>
            </a:xfrm>
            <a:prstGeom prst="rect">
              <a:avLst/>
            </a:prstGeom>
            <a:noFill/>
          </p:spPr>
          <p:txBody>
            <a:bodyPr wrap="square">
              <a:spAutoFit/>
            </a:bodyPr>
            <a:lstStyle/>
            <a:p>
              <a:pPr algn="ct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意義ある奉仕 </a:t>
              </a:r>
              <a:endPar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endParaRPr>
            </a:p>
            <a:p>
              <a:endParaRPr lang="en-US" altLang="ja-JP"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会員が、自分たちのクラブが行う奉仕が世界や地域社会に変化をもたらしていると感じるとき</a:t>
              </a:r>
            </a:p>
          </p:txBody>
        </p:sp>
        <p:sp>
          <p:nvSpPr>
            <p:cNvPr id="27" name="テキスト ボックス 26">
              <a:extLst>
                <a:ext uri="{FF2B5EF4-FFF2-40B4-BE49-F238E27FC236}">
                  <a16:creationId xmlns:a16="http://schemas.microsoft.com/office/drawing/2014/main" id="{688BCD9E-EAB2-4D10-9DBE-0477077E6D08}"/>
                </a:ext>
              </a:extLst>
            </p:cNvPr>
            <p:cNvSpPr txBox="1"/>
            <p:nvPr/>
          </p:nvSpPr>
          <p:spPr>
            <a:xfrm>
              <a:off x="3647596" y="4824365"/>
              <a:ext cx="530129" cy="769441"/>
            </a:xfrm>
            <a:prstGeom prst="rect">
              <a:avLst/>
            </a:prstGeom>
            <a:noFill/>
          </p:spPr>
          <p:txBody>
            <a:bodyPr wrap="square" rtlCol="0">
              <a:spAutoFit/>
            </a:bodyPr>
            <a:lstStyle/>
            <a:p>
              <a:r>
                <a:rPr kumimoji="1" lang="ja-JP" altLang="en-US" sz="4400" dirty="0">
                  <a:solidFill>
                    <a:schemeClr val="bg2">
                      <a:lumMod val="75000"/>
                    </a:schemeClr>
                  </a:solidFill>
                  <a:latin typeface="UD デジタル 教科書体 N-B" panose="02020700000000000000" pitchFamily="17" charset="-128"/>
                  <a:ea typeface="UD デジタル 教科書体 N-B" panose="02020700000000000000" pitchFamily="17" charset="-128"/>
                </a:rPr>
                <a:t>５</a:t>
              </a:r>
            </a:p>
          </p:txBody>
        </p:sp>
      </p:grpSp>
      <p:grpSp>
        <p:nvGrpSpPr>
          <p:cNvPr id="33" name="グループ化 32">
            <a:extLst>
              <a:ext uri="{FF2B5EF4-FFF2-40B4-BE49-F238E27FC236}">
                <a16:creationId xmlns:a16="http://schemas.microsoft.com/office/drawing/2014/main" id="{07D52DCD-92BA-2FD3-5605-00436089CF8B}"/>
              </a:ext>
            </a:extLst>
          </p:cNvPr>
          <p:cNvGrpSpPr/>
          <p:nvPr/>
        </p:nvGrpSpPr>
        <p:grpSpPr>
          <a:xfrm>
            <a:off x="97888" y="3700621"/>
            <a:ext cx="3451858" cy="2198586"/>
            <a:chOff x="97888" y="3700621"/>
            <a:chExt cx="3451858" cy="2198586"/>
          </a:xfrm>
        </p:grpSpPr>
        <p:sp>
          <p:nvSpPr>
            <p:cNvPr id="21" name="楕円 20">
              <a:extLst>
                <a:ext uri="{FF2B5EF4-FFF2-40B4-BE49-F238E27FC236}">
                  <a16:creationId xmlns:a16="http://schemas.microsoft.com/office/drawing/2014/main" id="{511633C1-41AF-7D0C-CF5E-5237F8EBAA10}"/>
                </a:ext>
              </a:extLst>
            </p:cNvPr>
            <p:cNvSpPr/>
            <p:nvPr/>
          </p:nvSpPr>
          <p:spPr>
            <a:xfrm>
              <a:off x="97888" y="3756036"/>
              <a:ext cx="3451858" cy="2143171"/>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2F7BBCF-09B5-9506-D944-4B3C98F9B1B1}"/>
                </a:ext>
              </a:extLst>
            </p:cNvPr>
            <p:cNvSpPr txBox="1"/>
            <p:nvPr/>
          </p:nvSpPr>
          <p:spPr>
            <a:xfrm>
              <a:off x="458471" y="3903602"/>
              <a:ext cx="2709668" cy="1569660"/>
            </a:xfrm>
            <a:prstGeom prst="rect">
              <a:avLst/>
            </a:prstGeom>
            <a:noFill/>
          </p:spPr>
          <p:txBody>
            <a:bodyPr wrap="square">
              <a:spAutoFit/>
            </a:bodyPr>
            <a:lstStyle/>
            <a:p>
              <a:pPr algn="ctr"/>
              <a:r>
                <a:rPr lang="ja-JP" altLang="en-US" sz="2400" b="1" dirty="0">
                  <a:latin typeface="UD デジタル 教科書体 NK-B" panose="02020700000000000000" pitchFamily="18" charset="-128"/>
                  <a:ea typeface="UD デジタル 教科書体 NK-B" panose="02020700000000000000" pitchFamily="18" charset="-128"/>
                </a:rPr>
                <a:t>つながり</a:t>
              </a:r>
              <a:endParaRPr lang="en-US" altLang="ja-JP" sz="2400" b="1" dirty="0">
                <a:latin typeface="UD デジタル 教科書体 NK-B" panose="02020700000000000000" pitchFamily="18" charset="-128"/>
                <a:ea typeface="UD デジタル 教科書体 NK-B" panose="02020700000000000000" pitchFamily="18" charset="-128"/>
              </a:endParaRPr>
            </a:p>
            <a:p>
              <a:pPr algn="ctr"/>
              <a:r>
                <a:rPr lang="ja-JP" altLang="en-US" b="1" dirty="0">
                  <a:latin typeface="UD デジタル 教科書体 NK-B" panose="02020700000000000000" pitchFamily="18" charset="-128"/>
                  <a:ea typeface="UD デジタル 教科書体 NK-B" panose="02020700000000000000" pitchFamily="18" charset="-128"/>
                </a:rPr>
                <a:t> </a:t>
              </a:r>
              <a:endParaRPr lang="en-US" altLang="ja-JP" b="1" dirty="0">
                <a:latin typeface="UD デジタル 教科書体 NK-B" panose="02020700000000000000" pitchFamily="18" charset="-128"/>
                <a:ea typeface="UD デジタル 教科書体 NK-B" panose="02020700000000000000" pitchFamily="18" charset="-128"/>
              </a:endParaRPr>
            </a:p>
            <a:p>
              <a:pPr algn="ctr"/>
              <a:r>
                <a:rPr lang="ja-JP" altLang="en-US" dirty="0">
                  <a:latin typeface="UD デジタル 教科書体 NK-B" panose="02020700000000000000" pitchFamily="18" charset="-128"/>
                  <a:ea typeface="UD デジタル 教科書体 NK-B" panose="02020700000000000000" pitchFamily="18" charset="-128"/>
                </a:rPr>
                <a:t>ロータリーを通じ、会員が貴重な人間関係を築いたと感じるとき</a:t>
              </a:r>
            </a:p>
          </p:txBody>
        </p:sp>
        <p:sp>
          <p:nvSpPr>
            <p:cNvPr id="28" name="テキスト ボックス 27">
              <a:extLst>
                <a:ext uri="{FF2B5EF4-FFF2-40B4-BE49-F238E27FC236}">
                  <a16:creationId xmlns:a16="http://schemas.microsoft.com/office/drawing/2014/main" id="{03D33713-B6F0-B2C1-0CED-3FC5314611E2}"/>
                </a:ext>
              </a:extLst>
            </p:cNvPr>
            <p:cNvSpPr txBox="1"/>
            <p:nvPr/>
          </p:nvSpPr>
          <p:spPr>
            <a:xfrm>
              <a:off x="271793" y="3700621"/>
              <a:ext cx="530129" cy="769441"/>
            </a:xfrm>
            <a:prstGeom prst="rect">
              <a:avLst/>
            </a:prstGeom>
            <a:noFill/>
          </p:spPr>
          <p:txBody>
            <a:bodyPr wrap="square" rtlCol="0">
              <a:spAutoFit/>
            </a:bodyPr>
            <a:lstStyle/>
            <a:p>
              <a:r>
                <a:rPr kumimoji="1" lang="ja-JP" altLang="en-US" sz="4400" dirty="0">
                  <a:solidFill>
                    <a:schemeClr val="bg2">
                      <a:lumMod val="75000"/>
                    </a:schemeClr>
                  </a:solidFill>
                  <a:latin typeface="UD デジタル 教科書体 N-B" panose="02020700000000000000" pitchFamily="17" charset="-128"/>
                  <a:ea typeface="UD デジタル 教科書体 N-B" panose="02020700000000000000" pitchFamily="17" charset="-128"/>
                </a:rPr>
                <a:t>４</a:t>
              </a:r>
            </a:p>
          </p:txBody>
        </p:sp>
      </p:grpSp>
    </p:spTree>
    <p:extLst>
      <p:ext uri="{BB962C8B-B14F-4D97-AF65-F5344CB8AC3E}">
        <p14:creationId xmlns:p14="http://schemas.microsoft.com/office/powerpoint/2010/main" val="190903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800" decel="100000"/>
                                        <p:tgtEl>
                                          <p:spTgt spid="32"/>
                                        </p:tgtEl>
                                      </p:cBhvr>
                                    </p:animEffect>
                                    <p:anim calcmode="lin" valueType="num">
                                      <p:cBhvr>
                                        <p:cTn id="22" dur="800" decel="100000" fill="hold"/>
                                        <p:tgtEl>
                                          <p:spTgt spid="32"/>
                                        </p:tgtEl>
                                        <p:attrNameLst>
                                          <p:attrName>style.rotation</p:attrName>
                                        </p:attrNameLst>
                                      </p:cBhvr>
                                      <p:tavLst>
                                        <p:tav tm="0">
                                          <p:val>
                                            <p:fltVal val="-90"/>
                                          </p:val>
                                        </p:tav>
                                        <p:tav tm="100000">
                                          <p:val>
                                            <p:fltVal val="0"/>
                                          </p:val>
                                        </p:tav>
                                      </p:tavLst>
                                    </p:anim>
                                    <p:anim calcmode="lin" valueType="num">
                                      <p:cBhvr>
                                        <p:cTn id="23" dur="800" decel="100000" fill="hold"/>
                                        <p:tgtEl>
                                          <p:spTgt spid="32"/>
                                        </p:tgtEl>
                                        <p:attrNameLst>
                                          <p:attrName>ppt_x</p:attrName>
                                        </p:attrNameLst>
                                      </p:cBhvr>
                                      <p:tavLst>
                                        <p:tav tm="0">
                                          <p:val>
                                            <p:strVal val="#ppt_x+0.4"/>
                                          </p:val>
                                        </p:tav>
                                        <p:tav tm="100000">
                                          <p:val>
                                            <p:strVal val="#ppt_x-0.05"/>
                                          </p:val>
                                        </p:tav>
                                      </p:tavLst>
                                    </p:anim>
                                    <p:anim calcmode="lin" valueType="num">
                                      <p:cBhvr>
                                        <p:cTn id="24" dur="800" decel="100000" fill="hold"/>
                                        <p:tgtEl>
                                          <p:spTgt spid="3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outVertic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heel(1)">
                                      <p:cBhvr>
                                        <p:cTn id="3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8212406-5574-98F8-6916-274AFB27B0AD}"/>
              </a:ext>
            </a:extLst>
          </p:cNvPr>
          <p:cNvPicPr>
            <a:picLocks noChangeAspect="1"/>
          </p:cNvPicPr>
          <p:nvPr/>
        </p:nvPicPr>
        <p:blipFill>
          <a:blip r:embed="rId2"/>
          <a:srcRect r="11911"/>
          <a:stretch/>
        </p:blipFill>
        <p:spPr>
          <a:xfrm>
            <a:off x="3648184" y="978562"/>
            <a:ext cx="4895631" cy="2697236"/>
          </a:xfrm>
          <a:prstGeom prst="rect">
            <a:avLst/>
          </a:prstGeom>
        </p:spPr>
      </p:pic>
      <p:grpSp>
        <p:nvGrpSpPr>
          <p:cNvPr id="3" name="グループ化 2">
            <a:extLst>
              <a:ext uri="{FF2B5EF4-FFF2-40B4-BE49-F238E27FC236}">
                <a16:creationId xmlns:a16="http://schemas.microsoft.com/office/drawing/2014/main" id="{68A1B968-1021-FC63-8731-53242C656FFC}"/>
              </a:ext>
            </a:extLst>
          </p:cNvPr>
          <p:cNvGrpSpPr/>
          <p:nvPr/>
        </p:nvGrpSpPr>
        <p:grpSpPr>
          <a:xfrm>
            <a:off x="2748279" y="3843764"/>
            <a:ext cx="6695441" cy="2486080"/>
            <a:chOff x="5054598" y="2785400"/>
            <a:chExt cx="6695441" cy="2486080"/>
          </a:xfrm>
        </p:grpSpPr>
        <p:sp>
          <p:nvSpPr>
            <p:cNvPr id="4" name="スクロール: 縦 3">
              <a:extLst>
                <a:ext uri="{FF2B5EF4-FFF2-40B4-BE49-F238E27FC236}">
                  <a16:creationId xmlns:a16="http://schemas.microsoft.com/office/drawing/2014/main" id="{4139EF19-EAFB-3D02-0B1B-E8BCA3546CFC}"/>
                </a:ext>
              </a:extLst>
            </p:cNvPr>
            <p:cNvSpPr/>
            <p:nvPr/>
          </p:nvSpPr>
          <p:spPr>
            <a:xfrm>
              <a:off x="5054598" y="2785400"/>
              <a:ext cx="6695441" cy="2486080"/>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3B750B8-6443-F8A5-0AA3-FC93EFA15BBE}"/>
                </a:ext>
              </a:extLst>
            </p:cNvPr>
            <p:cNvSpPr txBox="1"/>
            <p:nvPr/>
          </p:nvSpPr>
          <p:spPr>
            <a:xfrm>
              <a:off x="5471160" y="3164522"/>
              <a:ext cx="5943599" cy="1938992"/>
            </a:xfrm>
            <a:prstGeom prst="rect">
              <a:avLst/>
            </a:prstGeom>
            <a:noFill/>
          </p:spPr>
          <p:txBody>
            <a:bodyPr wrap="square">
              <a:spAutoFit/>
            </a:bodyPr>
            <a:lstStyle/>
            <a:p>
              <a:r>
                <a:rPr lang="ja-JP" altLang="en-US" sz="2400" b="1" dirty="0">
                  <a:solidFill>
                    <a:schemeClr val="bg1"/>
                  </a:solidFill>
                  <a:latin typeface="Meiryo UI" panose="020B0604030504040204" pitchFamily="50" charset="-128"/>
                  <a:ea typeface="Meiryo UI" panose="020B0604030504040204" pitchFamily="50" charset="-128"/>
                </a:rPr>
                <a:t>☆行動計画の実践により帰属意識を高め、</a:t>
              </a:r>
              <a:endParaRPr lang="en-US" altLang="ja-JP" sz="2400" b="1" dirty="0">
                <a:solidFill>
                  <a:schemeClr val="bg1"/>
                </a:solidFill>
                <a:latin typeface="Meiryo UI" panose="020B0604030504040204" pitchFamily="50" charset="-128"/>
                <a:ea typeface="Meiryo UI" panose="020B0604030504040204" pitchFamily="50" charset="-128"/>
              </a:endParaRPr>
            </a:p>
            <a:p>
              <a:pPr algn="r"/>
              <a:r>
                <a:rPr lang="ja-JP" altLang="en-US" sz="2400" b="1" dirty="0">
                  <a:solidFill>
                    <a:schemeClr val="bg1"/>
                  </a:solidFill>
                  <a:latin typeface="Meiryo UI" panose="020B0604030504040204" pitchFamily="50" charset="-128"/>
                  <a:ea typeface="Meiryo UI" panose="020B0604030504040204" pitchFamily="50" charset="-128"/>
                </a:rPr>
                <a:t>　ロータリーを成功に導こう</a:t>
              </a:r>
              <a:endParaRPr lang="en-US" altLang="ja-JP" sz="2400" b="1" dirty="0">
                <a:solidFill>
                  <a:schemeClr val="bg1"/>
                </a:solidFill>
                <a:latin typeface="Meiryo UI" panose="020B0604030504040204" pitchFamily="50" charset="-128"/>
                <a:ea typeface="Meiryo UI" panose="020B0604030504040204" pitchFamily="50" charset="-128"/>
              </a:endParaRPr>
            </a:p>
            <a:p>
              <a:pPr algn="r"/>
              <a:endParaRPr lang="en-US" altLang="ja-JP" sz="2400" b="1" dirty="0">
                <a:solidFill>
                  <a:schemeClr val="bg1"/>
                </a:solidFill>
                <a:latin typeface="Meiryo UI" panose="020B0604030504040204" pitchFamily="50" charset="-128"/>
                <a:ea typeface="Meiryo UI" panose="020B0604030504040204" pitchFamily="50" charset="-128"/>
              </a:endParaRPr>
            </a:p>
            <a:p>
              <a:r>
                <a:rPr lang="ja-JP" altLang="en-US" sz="2400" b="1" dirty="0">
                  <a:solidFill>
                    <a:schemeClr val="bg1"/>
                  </a:solidFill>
                  <a:latin typeface="Meiryo UI" panose="020B0604030504040204" pitchFamily="50" charset="-128"/>
                  <a:ea typeface="Meiryo UI" panose="020B0604030504040204" pitchFamily="50" charset="-128"/>
                </a:rPr>
                <a:t>☆</a:t>
              </a:r>
              <a:r>
                <a:rPr lang="ja-JP" altLang="en-US" sz="2400" b="1" dirty="0">
                  <a:solidFill>
                    <a:srgbClr val="FFFF00"/>
                  </a:solidFill>
                  <a:latin typeface="Meiryo UI" panose="020B0604030504040204" pitchFamily="50" charset="-128"/>
                  <a:ea typeface="Meiryo UI" panose="020B0604030504040204" pitchFamily="50" charset="-128"/>
                </a:rPr>
                <a:t>会員・クラブ・地域を活性</a:t>
              </a:r>
              <a:r>
                <a:rPr lang="ja-JP" altLang="en-US" sz="2400" b="1" dirty="0">
                  <a:solidFill>
                    <a:schemeClr val="bg1"/>
                  </a:solidFill>
                  <a:latin typeface="Meiryo UI" panose="020B0604030504040204" pitchFamily="50" charset="-128"/>
                  <a:ea typeface="Meiryo UI" panose="020B0604030504040204" pitchFamily="50" charset="-128"/>
                </a:rPr>
                <a:t>させ</a:t>
              </a:r>
              <a:endParaRPr lang="en-US" altLang="ja-JP" sz="2400" b="1" dirty="0">
                <a:solidFill>
                  <a:schemeClr val="bg1"/>
                </a:solidFill>
                <a:latin typeface="Meiryo UI" panose="020B0604030504040204" pitchFamily="50" charset="-128"/>
                <a:ea typeface="Meiryo UI" panose="020B0604030504040204" pitchFamily="50" charset="-128"/>
              </a:endParaRPr>
            </a:p>
            <a:p>
              <a:pPr algn="r"/>
              <a:r>
                <a:rPr lang="ja-JP" altLang="en-US" sz="2400" b="1" dirty="0">
                  <a:solidFill>
                    <a:schemeClr val="bg1"/>
                  </a:solidFill>
                  <a:latin typeface="Meiryo UI" panose="020B0604030504040204" pitchFamily="50" charset="-128"/>
                  <a:ea typeface="Meiryo UI" panose="020B0604030504040204" pitchFamily="50" charset="-128"/>
                </a:rPr>
                <a:t>「ロータリーのマジック」により変化をもたらそう</a:t>
              </a:r>
            </a:p>
          </p:txBody>
        </p:sp>
      </p:grpSp>
      <p:sp>
        <p:nvSpPr>
          <p:cNvPr id="6" name="正方形/長方形 5">
            <a:extLst>
              <a:ext uri="{FF2B5EF4-FFF2-40B4-BE49-F238E27FC236}">
                <a16:creationId xmlns:a16="http://schemas.microsoft.com/office/drawing/2014/main" id="{E18639F5-5941-8775-7BDB-B08C92E57E8E}"/>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7" name="Title 1">
            <a:extLst>
              <a:ext uri="{FF2B5EF4-FFF2-40B4-BE49-F238E27FC236}">
                <a16:creationId xmlns:a16="http://schemas.microsoft.com/office/drawing/2014/main" id="{A9CAC5E4-EA32-D352-3A62-B8A3F21D37A3}"/>
              </a:ext>
            </a:extLst>
          </p:cNvPr>
          <p:cNvSpPr txBox="1">
            <a:spLocks/>
          </p:cNvSpPr>
          <p:nvPr/>
        </p:nvSpPr>
        <p:spPr bwMode="auto">
          <a:xfrm>
            <a:off x="5540830" y="111492"/>
            <a:ext cx="6651172"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アーチック</a:t>
            </a:r>
            <a:r>
              <a:rPr lang="en-US" altLang="ja-JP" sz="3600" b="1" dirty="0">
                <a:solidFill>
                  <a:schemeClr val="bg1"/>
                </a:solidFill>
                <a:latin typeface="Meiryo UI" panose="020B0604030504040204" pitchFamily="50" charset="-128"/>
                <a:ea typeface="Meiryo UI" panose="020B0604030504040204" pitchFamily="50" charset="-128"/>
              </a:rPr>
              <a:t>RI</a:t>
            </a:r>
            <a:r>
              <a:rPr lang="ja-JP" altLang="en-US" sz="3600" b="1" dirty="0">
                <a:solidFill>
                  <a:schemeClr val="bg1"/>
                </a:solidFill>
                <a:latin typeface="Meiryo UI" panose="020B0604030504040204" pitchFamily="50" charset="-128"/>
                <a:ea typeface="Meiryo UI" panose="020B0604030504040204" pitchFamily="50" charset="-128"/>
              </a:rPr>
              <a:t>会長のメッセージ</a:t>
            </a:r>
            <a:endParaRPr lang="en-US" sz="2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33603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7D1D29D-CCC6-2B66-4F1F-423A77571339}"/>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3" name="Title 1">
            <a:extLst>
              <a:ext uri="{FF2B5EF4-FFF2-40B4-BE49-F238E27FC236}">
                <a16:creationId xmlns:a16="http://schemas.microsoft.com/office/drawing/2014/main" id="{E1FD96FE-53D3-CC23-B4A2-E44D42AE8F76}"/>
              </a:ext>
            </a:extLst>
          </p:cNvPr>
          <p:cNvSpPr txBox="1">
            <a:spLocks/>
          </p:cNvSpPr>
          <p:nvPr/>
        </p:nvSpPr>
        <p:spPr bwMode="auto">
          <a:xfrm>
            <a:off x="3779520" y="111491"/>
            <a:ext cx="8412481" cy="57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ロータリーの不易流行</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6984B0CE-33C1-6734-0A9B-F312B9DD7212}"/>
              </a:ext>
            </a:extLst>
          </p:cNvPr>
          <p:cNvGrpSpPr/>
          <p:nvPr/>
        </p:nvGrpSpPr>
        <p:grpSpPr>
          <a:xfrm>
            <a:off x="1236784" y="845080"/>
            <a:ext cx="10058400" cy="765092"/>
            <a:chOff x="906236" y="908991"/>
            <a:chExt cx="10058400" cy="765092"/>
          </a:xfrm>
        </p:grpSpPr>
        <p:sp>
          <p:nvSpPr>
            <p:cNvPr id="5" name="四角形: 角度付き 4">
              <a:extLst>
                <a:ext uri="{FF2B5EF4-FFF2-40B4-BE49-F238E27FC236}">
                  <a16:creationId xmlns:a16="http://schemas.microsoft.com/office/drawing/2014/main" id="{A403D891-242E-8BD4-4B3B-20AC5557FBC2}"/>
                </a:ext>
              </a:extLst>
            </p:cNvPr>
            <p:cNvSpPr/>
            <p:nvPr/>
          </p:nvSpPr>
          <p:spPr>
            <a:xfrm>
              <a:off x="906236" y="908991"/>
              <a:ext cx="10058400" cy="765092"/>
            </a:xfrm>
            <a:prstGeom prst="bevel">
              <a:avLst>
                <a:gd name="adj" fmla="val 146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BEB4D50-3814-6B0F-2337-B19EFD86C573}"/>
                </a:ext>
              </a:extLst>
            </p:cNvPr>
            <p:cNvSpPr txBox="1"/>
            <p:nvPr/>
          </p:nvSpPr>
          <p:spPr>
            <a:xfrm>
              <a:off x="1547499" y="1023216"/>
              <a:ext cx="8775873" cy="553998"/>
            </a:xfrm>
            <a:prstGeom prst="rect">
              <a:avLst/>
            </a:prstGeom>
            <a:noFill/>
          </p:spPr>
          <p:txBody>
            <a:bodyPr wrap="square" rtlCol="0">
              <a:spAutoFit/>
            </a:bodyPr>
            <a:lstStyle/>
            <a:p>
              <a:r>
                <a:rPr lang="ja-JP" altLang="en-US" sz="3000" b="1" dirty="0">
                  <a:solidFill>
                    <a:srgbClr val="FFFF00"/>
                  </a:solidFill>
                  <a:latin typeface="Meiryo UI" panose="020B0604030504040204" pitchFamily="50" charset="-128"/>
                  <a:ea typeface="Meiryo UI" panose="020B0604030504040204" pitchFamily="50" charset="-128"/>
                </a:rPr>
                <a:t>ロータリーが誕生して</a:t>
              </a:r>
              <a:r>
                <a:rPr lang="en-US" altLang="ja-JP" sz="3000" b="1" dirty="0">
                  <a:solidFill>
                    <a:srgbClr val="FFFF00"/>
                  </a:solidFill>
                  <a:latin typeface="Meiryo UI" panose="020B0604030504040204" pitchFamily="50" charset="-128"/>
                  <a:ea typeface="Meiryo UI" panose="020B0604030504040204" pitchFamily="50" charset="-128"/>
                </a:rPr>
                <a:t>119</a:t>
              </a:r>
              <a:r>
                <a:rPr lang="ja-JP" altLang="en-US" sz="3000" b="1" dirty="0">
                  <a:solidFill>
                    <a:srgbClr val="FFFF00"/>
                  </a:solidFill>
                  <a:latin typeface="Meiryo UI" panose="020B0604030504040204" pitchFamily="50" charset="-128"/>
                  <a:ea typeface="Meiryo UI" panose="020B0604030504040204" pitchFamily="50" charset="-128"/>
                </a:rPr>
                <a:t>年、日本に設立されて</a:t>
              </a:r>
              <a:r>
                <a:rPr lang="en-US" altLang="ja-JP" sz="3000" b="1" dirty="0">
                  <a:solidFill>
                    <a:srgbClr val="FFFF00"/>
                  </a:solidFill>
                  <a:latin typeface="Meiryo UI" panose="020B0604030504040204" pitchFamily="50" charset="-128"/>
                  <a:ea typeface="Meiryo UI" panose="020B0604030504040204" pitchFamily="50" charset="-128"/>
                </a:rPr>
                <a:t>104</a:t>
              </a:r>
              <a:r>
                <a:rPr lang="ja-JP" altLang="en-US" sz="3000" b="1" dirty="0">
                  <a:solidFill>
                    <a:srgbClr val="FFFF00"/>
                  </a:solidFill>
                  <a:latin typeface="Meiryo UI" panose="020B0604030504040204" pitchFamily="50" charset="-128"/>
                  <a:ea typeface="Meiryo UI" panose="020B0604030504040204" pitchFamily="50" charset="-128"/>
                </a:rPr>
                <a:t>年</a:t>
              </a:r>
              <a:endParaRPr kumimoji="1" lang="ja-JP" altLang="en-US" sz="3000" b="1" dirty="0">
                <a:solidFill>
                  <a:srgbClr val="FFFF00"/>
                </a:solidFill>
                <a:latin typeface="Meiryo UI" panose="020B0604030504040204" pitchFamily="50" charset="-128"/>
                <a:ea typeface="Meiryo UI" panose="020B0604030504040204" pitchFamily="50" charset="-128"/>
              </a:endParaRPr>
            </a:p>
          </p:txBody>
        </p:sp>
      </p:grpSp>
      <p:sp>
        <p:nvSpPr>
          <p:cNvPr id="7" name="四角形: 角を丸くする 6">
            <a:extLst>
              <a:ext uri="{FF2B5EF4-FFF2-40B4-BE49-F238E27FC236}">
                <a16:creationId xmlns:a16="http://schemas.microsoft.com/office/drawing/2014/main" id="{1C2D3050-E363-88CD-7BB8-55640AA2D4CB}"/>
              </a:ext>
            </a:extLst>
          </p:cNvPr>
          <p:cNvSpPr/>
          <p:nvPr/>
        </p:nvSpPr>
        <p:spPr>
          <a:xfrm>
            <a:off x="209660" y="5615926"/>
            <a:ext cx="3125452" cy="1131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A65EB3A2-58B6-CC81-A0C5-46E956FED7BA}"/>
              </a:ext>
            </a:extLst>
          </p:cNvPr>
          <p:cNvSpPr txBox="1"/>
          <p:nvPr/>
        </p:nvSpPr>
        <p:spPr>
          <a:xfrm>
            <a:off x="213741" y="5910889"/>
            <a:ext cx="3215259" cy="477054"/>
          </a:xfrm>
          <a:prstGeom prst="rect">
            <a:avLst/>
          </a:prstGeom>
          <a:noFill/>
        </p:spPr>
        <p:txBody>
          <a:bodyPr wrap="square" rtlCol="0">
            <a:spAutoFit/>
          </a:bodyPr>
          <a:lstStyle/>
          <a:p>
            <a:r>
              <a:rPr kumimoji="1" lang="ja-JP" altLang="en-US" sz="2500" b="1" dirty="0">
                <a:solidFill>
                  <a:srgbClr val="FFFF00"/>
                </a:solidFill>
                <a:latin typeface="Meiryo UI" panose="020B0604030504040204" pitchFamily="50" charset="-128"/>
                <a:ea typeface="Meiryo UI" panose="020B0604030504040204" pitchFamily="50" charset="-128"/>
              </a:rPr>
              <a:t>共有され続ける価値観</a:t>
            </a:r>
          </a:p>
        </p:txBody>
      </p:sp>
      <p:sp>
        <p:nvSpPr>
          <p:cNvPr id="9" name="四角形: 角を丸くする 8">
            <a:extLst>
              <a:ext uri="{FF2B5EF4-FFF2-40B4-BE49-F238E27FC236}">
                <a16:creationId xmlns:a16="http://schemas.microsoft.com/office/drawing/2014/main" id="{8C0B18BC-172F-AC2C-B53E-1D122696BB2A}"/>
              </a:ext>
            </a:extLst>
          </p:cNvPr>
          <p:cNvSpPr/>
          <p:nvPr/>
        </p:nvSpPr>
        <p:spPr>
          <a:xfrm>
            <a:off x="209660" y="1870067"/>
            <a:ext cx="3125452" cy="1131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B34C7C93-7F9A-DDDD-A8F9-9696FB3316FF}"/>
              </a:ext>
            </a:extLst>
          </p:cNvPr>
          <p:cNvSpPr txBox="1"/>
          <p:nvPr/>
        </p:nvSpPr>
        <p:spPr>
          <a:xfrm>
            <a:off x="659540" y="2197075"/>
            <a:ext cx="2144052" cy="477054"/>
          </a:xfrm>
          <a:prstGeom prst="rect">
            <a:avLst/>
          </a:prstGeom>
          <a:noFill/>
        </p:spPr>
        <p:txBody>
          <a:bodyPr wrap="square" rtlCol="0">
            <a:spAutoFit/>
          </a:bodyPr>
          <a:lstStyle/>
          <a:p>
            <a:r>
              <a:rPr lang="ja-JP" altLang="en-US" sz="2500" b="1" dirty="0">
                <a:solidFill>
                  <a:srgbClr val="FFFF00"/>
                </a:solidFill>
                <a:latin typeface="Meiryo UI" panose="020B0604030504040204" pitchFamily="50" charset="-128"/>
                <a:ea typeface="Meiryo UI" panose="020B0604030504040204" pitchFamily="50" charset="-128"/>
              </a:rPr>
              <a:t>目　指　す　姿</a:t>
            </a:r>
            <a:endParaRPr kumimoji="1" lang="ja-JP" altLang="en-US" sz="2500" b="1" dirty="0">
              <a:solidFill>
                <a:srgbClr val="FFFF00"/>
              </a:solidFill>
              <a:latin typeface="Meiryo UI" panose="020B0604030504040204" pitchFamily="50" charset="-128"/>
              <a:ea typeface="Meiryo UI" panose="020B0604030504040204" pitchFamily="50" charset="-128"/>
            </a:endParaRPr>
          </a:p>
        </p:txBody>
      </p:sp>
      <p:sp>
        <p:nvSpPr>
          <p:cNvPr id="11" name="四角形: 角を丸くする 10">
            <a:extLst>
              <a:ext uri="{FF2B5EF4-FFF2-40B4-BE49-F238E27FC236}">
                <a16:creationId xmlns:a16="http://schemas.microsoft.com/office/drawing/2014/main" id="{AAF01E37-7C15-EF28-91B7-7AD338E1C6A0}"/>
              </a:ext>
            </a:extLst>
          </p:cNvPr>
          <p:cNvSpPr/>
          <p:nvPr/>
        </p:nvSpPr>
        <p:spPr>
          <a:xfrm>
            <a:off x="209660" y="4382870"/>
            <a:ext cx="3125452" cy="1131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A4B7747F-5832-F66D-E06D-D4E9F45C9950}"/>
              </a:ext>
            </a:extLst>
          </p:cNvPr>
          <p:cNvSpPr txBox="1"/>
          <p:nvPr/>
        </p:nvSpPr>
        <p:spPr>
          <a:xfrm>
            <a:off x="452982" y="4703818"/>
            <a:ext cx="2607622" cy="477054"/>
          </a:xfrm>
          <a:prstGeom prst="rect">
            <a:avLst/>
          </a:prstGeom>
          <a:noFill/>
        </p:spPr>
        <p:txBody>
          <a:bodyPr wrap="square" rtlCol="0">
            <a:spAutoFit/>
          </a:bodyPr>
          <a:lstStyle/>
          <a:p>
            <a:r>
              <a:rPr lang="ja-JP" altLang="en-US" sz="2500" b="1" dirty="0">
                <a:solidFill>
                  <a:srgbClr val="FFFF00"/>
                </a:solidFill>
                <a:latin typeface="Meiryo UI" panose="020B0604030504040204" pitchFamily="50" charset="-128"/>
                <a:ea typeface="Meiryo UI" panose="020B0604030504040204" pitchFamily="50" charset="-128"/>
              </a:rPr>
              <a:t>実現のための基盤</a:t>
            </a:r>
            <a:endParaRPr kumimoji="1" lang="ja-JP" altLang="en-US" sz="2500" b="1" dirty="0">
              <a:solidFill>
                <a:srgbClr val="FFFF00"/>
              </a:solidFill>
              <a:latin typeface="Meiryo UI" panose="020B0604030504040204" pitchFamily="50" charset="-128"/>
              <a:ea typeface="Meiryo UI" panose="020B0604030504040204" pitchFamily="50" charset="-128"/>
            </a:endParaRPr>
          </a:p>
        </p:txBody>
      </p:sp>
      <p:sp>
        <p:nvSpPr>
          <p:cNvPr id="13" name="四角形: 角を丸くする 12">
            <a:extLst>
              <a:ext uri="{FF2B5EF4-FFF2-40B4-BE49-F238E27FC236}">
                <a16:creationId xmlns:a16="http://schemas.microsoft.com/office/drawing/2014/main" id="{C99367B8-E3C2-0CE3-B3DD-6FFF8F652A2F}"/>
              </a:ext>
            </a:extLst>
          </p:cNvPr>
          <p:cNvSpPr/>
          <p:nvPr/>
        </p:nvSpPr>
        <p:spPr>
          <a:xfrm>
            <a:off x="209660" y="3124911"/>
            <a:ext cx="3125452" cy="1131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359C4726-1EE6-843E-664E-C03EC0826150}"/>
              </a:ext>
            </a:extLst>
          </p:cNvPr>
          <p:cNvSpPr txBox="1"/>
          <p:nvPr/>
        </p:nvSpPr>
        <p:spPr>
          <a:xfrm>
            <a:off x="454254" y="3455865"/>
            <a:ext cx="2621407" cy="477054"/>
          </a:xfrm>
          <a:prstGeom prst="rect">
            <a:avLst/>
          </a:prstGeom>
          <a:noFill/>
        </p:spPr>
        <p:txBody>
          <a:bodyPr wrap="square" rtlCol="0">
            <a:spAutoFit/>
          </a:bodyPr>
          <a:lstStyle/>
          <a:p>
            <a:r>
              <a:rPr lang="ja-JP" altLang="en-US" sz="2500" b="1" dirty="0">
                <a:solidFill>
                  <a:srgbClr val="FFFF00"/>
                </a:solidFill>
                <a:latin typeface="Meiryo UI" panose="020B0604030504040204" pitchFamily="50" charset="-128"/>
                <a:ea typeface="Meiryo UI" panose="020B0604030504040204" pitchFamily="50" charset="-128"/>
              </a:rPr>
              <a:t>実現に向けた指針</a:t>
            </a:r>
            <a:endParaRPr kumimoji="1" lang="ja-JP" altLang="en-US" sz="2500" b="1" dirty="0">
              <a:solidFill>
                <a:srgbClr val="FFFF00"/>
              </a:solidFill>
              <a:latin typeface="Meiryo UI" panose="020B0604030504040204" pitchFamily="50" charset="-128"/>
              <a:ea typeface="Meiryo UI" panose="020B0604030504040204" pitchFamily="50" charset="-128"/>
            </a:endParaRPr>
          </a:p>
        </p:txBody>
      </p:sp>
      <p:sp>
        <p:nvSpPr>
          <p:cNvPr id="15" name="吹き出し: 右矢印 14">
            <a:extLst>
              <a:ext uri="{FF2B5EF4-FFF2-40B4-BE49-F238E27FC236}">
                <a16:creationId xmlns:a16="http://schemas.microsoft.com/office/drawing/2014/main" id="{2B35F8CE-2C38-B760-D9F9-FD12D566ED32}"/>
              </a:ext>
            </a:extLst>
          </p:cNvPr>
          <p:cNvSpPr/>
          <p:nvPr/>
        </p:nvSpPr>
        <p:spPr>
          <a:xfrm>
            <a:off x="3485861" y="1844671"/>
            <a:ext cx="5158003" cy="1131071"/>
          </a:xfrm>
          <a:prstGeom prst="rightArrowCallout">
            <a:avLst>
              <a:gd name="adj1" fmla="val 25000"/>
              <a:gd name="adj2" fmla="val 25000"/>
              <a:gd name="adj3" fmla="val 25000"/>
              <a:gd name="adj4" fmla="val 90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49A83966-5E8D-8E5F-E13D-89E069D03916}"/>
              </a:ext>
            </a:extLst>
          </p:cNvPr>
          <p:cNvSpPr txBox="1"/>
          <p:nvPr/>
        </p:nvSpPr>
        <p:spPr>
          <a:xfrm>
            <a:off x="4586105" y="2197075"/>
            <a:ext cx="2424964" cy="477054"/>
          </a:xfrm>
          <a:prstGeom prst="rect">
            <a:avLst/>
          </a:prstGeom>
          <a:noFill/>
        </p:spPr>
        <p:txBody>
          <a:bodyPr wrap="square" rtlCol="0">
            <a:spAutoFit/>
          </a:bodyPr>
          <a:lstStyle/>
          <a:p>
            <a:pPr algn="ctr"/>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ビ ジ ョ ン 声 明</a:t>
            </a:r>
            <a:endParaRPr kumimoji="1"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endParaRPr>
          </a:p>
        </p:txBody>
      </p:sp>
      <p:sp>
        <p:nvSpPr>
          <p:cNvPr id="17" name="吹き出し: 右矢印 16">
            <a:extLst>
              <a:ext uri="{FF2B5EF4-FFF2-40B4-BE49-F238E27FC236}">
                <a16:creationId xmlns:a16="http://schemas.microsoft.com/office/drawing/2014/main" id="{A6198693-C9D4-1080-CA63-DD5B52D4A801}"/>
              </a:ext>
            </a:extLst>
          </p:cNvPr>
          <p:cNvSpPr/>
          <p:nvPr/>
        </p:nvSpPr>
        <p:spPr>
          <a:xfrm>
            <a:off x="3485861" y="3124911"/>
            <a:ext cx="5158003" cy="1131071"/>
          </a:xfrm>
          <a:prstGeom prst="rightArrowCallout">
            <a:avLst>
              <a:gd name="adj1" fmla="val 25000"/>
              <a:gd name="adj2" fmla="val 25000"/>
              <a:gd name="adj3" fmla="val 25000"/>
              <a:gd name="adj4" fmla="val 90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9713030-0B05-0AFE-60EF-0BD66ED14541}"/>
              </a:ext>
            </a:extLst>
          </p:cNvPr>
          <p:cNvSpPr txBox="1"/>
          <p:nvPr/>
        </p:nvSpPr>
        <p:spPr>
          <a:xfrm>
            <a:off x="4318792" y="3259559"/>
            <a:ext cx="3216728" cy="861774"/>
          </a:xfrm>
          <a:prstGeom prst="rect">
            <a:avLst/>
          </a:prstGeom>
          <a:noFill/>
        </p:spPr>
        <p:txBody>
          <a:bodyPr wrap="square" rtlCol="0">
            <a:spAutoFit/>
          </a:bodyPr>
          <a:lstStyle/>
          <a:p>
            <a:pPr algn="ctr"/>
            <a:r>
              <a:rPr kumimoji="1"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行  動  計  画</a:t>
            </a:r>
            <a:endParaRPr kumimoji="1"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a:p>
            <a:pPr algn="ctr"/>
            <a:r>
              <a:rPr kumimoji="1"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rPr>
              <a:t>R</a:t>
            </a:r>
            <a:r>
              <a:rPr kumimoji="1"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財団７つの重点分野</a:t>
            </a:r>
          </a:p>
        </p:txBody>
      </p:sp>
      <p:sp>
        <p:nvSpPr>
          <p:cNvPr id="19" name="吹き出し: 右矢印 18">
            <a:extLst>
              <a:ext uri="{FF2B5EF4-FFF2-40B4-BE49-F238E27FC236}">
                <a16:creationId xmlns:a16="http://schemas.microsoft.com/office/drawing/2014/main" id="{431D0E79-9D93-C1DE-0AF7-14432127CDA3}"/>
              </a:ext>
            </a:extLst>
          </p:cNvPr>
          <p:cNvSpPr/>
          <p:nvPr/>
        </p:nvSpPr>
        <p:spPr>
          <a:xfrm>
            <a:off x="3485861" y="4382870"/>
            <a:ext cx="5158003" cy="1131071"/>
          </a:xfrm>
          <a:prstGeom prst="rightArrowCallout">
            <a:avLst>
              <a:gd name="adj1" fmla="val 25000"/>
              <a:gd name="adj2" fmla="val 25000"/>
              <a:gd name="adj3" fmla="val 25000"/>
              <a:gd name="adj4" fmla="val 90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2796539-22DF-74F2-05EC-4E477ABFB890}"/>
              </a:ext>
            </a:extLst>
          </p:cNvPr>
          <p:cNvSpPr txBox="1"/>
          <p:nvPr/>
        </p:nvSpPr>
        <p:spPr>
          <a:xfrm>
            <a:off x="4065740" y="4511458"/>
            <a:ext cx="3592208" cy="861774"/>
          </a:xfrm>
          <a:prstGeom prst="rect">
            <a:avLst/>
          </a:prstGeom>
          <a:noFill/>
        </p:spPr>
        <p:txBody>
          <a:bodyPr wrap="square" rtlCol="0">
            <a:spAutoFit/>
          </a:bodyPr>
          <a:lstStyle/>
          <a:p>
            <a:pPr algn="ctr"/>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日 々 の 研 鑽</a:t>
            </a:r>
            <a:endParaRPr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a:p>
            <a:pPr algn="ctr"/>
            <a:r>
              <a:rPr kumimoji="1"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奉仕活動</a:t>
            </a:r>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（五大奉仕）</a:t>
            </a:r>
            <a:endParaRPr kumimoji="1"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p:txBody>
      </p:sp>
      <p:sp>
        <p:nvSpPr>
          <p:cNvPr id="21" name="吹き出し: 右矢印 20">
            <a:extLst>
              <a:ext uri="{FF2B5EF4-FFF2-40B4-BE49-F238E27FC236}">
                <a16:creationId xmlns:a16="http://schemas.microsoft.com/office/drawing/2014/main" id="{C1A19B90-2E3D-F07A-C152-DC2AF9F39E31}"/>
              </a:ext>
            </a:extLst>
          </p:cNvPr>
          <p:cNvSpPr/>
          <p:nvPr/>
        </p:nvSpPr>
        <p:spPr>
          <a:xfrm>
            <a:off x="3485861" y="5615927"/>
            <a:ext cx="5158003" cy="1131071"/>
          </a:xfrm>
          <a:prstGeom prst="rightArrowCallout">
            <a:avLst>
              <a:gd name="adj1" fmla="val 25000"/>
              <a:gd name="adj2" fmla="val 25000"/>
              <a:gd name="adj3" fmla="val 25000"/>
              <a:gd name="adj4" fmla="val 90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A39C82A5-4A4C-E0FB-9D46-ECB820849A68}"/>
              </a:ext>
            </a:extLst>
          </p:cNvPr>
          <p:cNvSpPr txBox="1"/>
          <p:nvPr/>
        </p:nvSpPr>
        <p:spPr>
          <a:xfrm>
            <a:off x="3686175" y="5758739"/>
            <a:ext cx="4224825" cy="861774"/>
          </a:xfrm>
          <a:prstGeom prst="rect">
            <a:avLst/>
          </a:prstGeom>
          <a:noFill/>
        </p:spPr>
        <p:txBody>
          <a:bodyPr wrap="square" rtlCol="0">
            <a:spAutoFit/>
          </a:bodyPr>
          <a:lstStyle/>
          <a:p>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ロータリーの目的　</a:t>
            </a:r>
            <a:r>
              <a:rPr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rPr>
              <a:t>R</a:t>
            </a:r>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財団目的</a:t>
            </a:r>
            <a:endParaRPr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a:p>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四つのテスト　中核的価値観 　</a:t>
            </a:r>
            <a:endParaRPr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p:txBody>
      </p:sp>
      <p:grpSp>
        <p:nvGrpSpPr>
          <p:cNvPr id="23" name="グループ化 22">
            <a:extLst>
              <a:ext uri="{FF2B5EF4-FFF2-40B4-BE49-F238E27FC236}">
                <a16:creationId xmlns:a16="http://schemas.microsoft.com/office/drawing/2014/main" id="{BC1B6620-A30D-F8F1-68E6-FA554151D0FD}"/>
              </a:ext>
            </a:extLst>
          </p:cNvPr>
          <p:cNvGrpSpPr/>
          <p:nvPr/>
        </p:nvGrpSpPr>
        <p:grpSpPr>
          <a:xfrm>
            <a:off x="8794612" y="1844671"/>
            <a:ext cx="3125452" cy="4886088"/>
            <a:chOff x="8794612" y="1844671"/>
            <a:chExt cx="3125452" cy="4886088"/>
          </a:xfrm>
        </p:grpSpPr>
        <p:sp>
          <p:nvSpPr>
            <p:cNvPr id="24" name="楕円 23">
              <a:extLst>
                <a:ext uri="{FF2B5EF4-FFF2-40B4-BE49-F238E27FC236}">
                  <a16:creationId xmlns:a16="http://schemas.microsoft.com/office/drawing/2014/main" id="{4BF37E2A-9D06-F23C-D4A5-076EEC9B55EF}"/>
                </a:ext>
              </a:extLst>
            </p:cNvPr>
            <p:cNvSpPr/>
            <p:nvPr/>
          </p:nvSpPr>
          <p:spPr>
            <a:xfrm>
              <a:off x="8794612" y="4382870"/>
              <a:ext cx="3125452" cy="1131071"/>
            </a:xfrm>
            <a:prstGeom prst="ellipse">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BA98AC62-5AEF-CF2A-A4B2-DEFCA56E7426}"/>
                </a:ext>
              </a:extLst>
            </p:cNvPr>
            <p:cNvSpPr txBox="1"/>
            <p:nvPr/>
          </p:nvSpPr>
          <p:spPr>
            <a:xfrm>
              <a:off x="9134920" y="4703818"/>
              <a:ext cx="2785144" cy="477054"/>
            </a:xfrm>
            <a:prstGeom prst="rect">
              <a:avLst/>
            </a:prstGeom>
            <a:noFill/>
          </p:spPr>
          <p:txBody>
            <a:bodyPr wrap="square" rtlCol="0">
              <a:spAutoFit/>
            </a:bodyPr>
            <a:lstStyle/>
            <a:p>
              <a:r>
                <a:rPr kumimoji="1" lang="ja-JP" altLang="en-US" sz="2500" b="1" dirty="0">
                  <a:solidFill>
                    <a:srgbClr val="FFFF00"/>
                  </a:solidFill>
                  <a:latin typeface="Meiryo UI" panose="020B0604030504040204" pitchFamily="50" charset="-128"/>
                  <a:ea typeface="Meiryo UI" panose="020B0604030504040204" pitchFamily="50" charset="-128"/>
                </a:rPr>
                <a:t>持続するロータリー</a:t>
              </a:r>
            </a:p>
          </p:txBody>
        </p:sp>
        <p:sp>
          <p:nvSpPr>
            <p:cNvPr id="26" name="楕円 25">
              <a:extLst>
                <a:ext uri="{FF2B5EF4-FFF2-40B4-BE49-F238E27FC236}">
                  <a16:creationId xmlns:a16="http://schemas.microsoft.com/office/drawing/2014/main" id="{E25A8447-B521-3654-D1A6-8CD9AABA761F}"/>
                </a:ext>
              </a:extLst>
            </p:cNvPr>
            <p:cNvSpPr/>
            <p:nvPr/>
          </p:nvSpPr>
          <p:spPr>
            <a:xfrm>
              <a:off x="8794612" y="1844671"/>
              <a:ext cx="3125452" cy="1131071"/>
            </a:xfrm>
            <a:prstGeom prst="ellipse">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2CA8979B-A44B-4F3E-91D5-D571DB2A9CAD}"/>
                </a:ext>
              </a:extLst>
            </p:cNvPr>
            <p:cNvSpPr txBox="1"/>
            <p:nvPr/>
          </p:nvSpPr>
          <p:spPr>
            <a:xfrm>
              <a:off x="9356504" y="2148167"/>
              <a:ext cx="2001667" cy="477054"/>
            </a:xfrm>
            <a:prstGeom prst="rect">
              <a:avLst/>
            </a:prstGeom>
            <a:noFill/>
          </p:spPr>
          <p:txBody>
            <a:bodyPr wrap="square" rtlCol="0">
              <a:spAutoFit/>
            </a:bodyPr>
            <a:lstStyle/>
            <a:p>
              <a:r>
                <a:rPr kumimoji="1" lang="ja-JP" altLang="en-US" sz="2500" b="1" dirty="0">
                  <a:solidFill>
                    <a:srgbClr val="FFFF00"/>
                  </a:solidFill>
                  <a:latin typeface="Meiryo UI" panose="020B0604030504040204" pitchFamily="50" charset="-128"/>
                  <a:ea typeface="Meiryo UI" panose="020B0604030504040204" pitchFamily="50" charset="-128"/>
                </a:rPr>
                <a:t>元気なクラブ</a:t>
              </a:r>
            </a:p>
          </p:txBody>
        </p:sp>
        <p:sp>
          <p:nvSpPr>
            <p:cNvPr id="28" name="楕円 27">
              <a:extLst>
                <a:ext uri="{FF2B5EF4-FFF2-40B4-BE49-F238E27FC236}">
                  <a16:creationId xmlns:a16="http://schemas.microsoft.com/office/drawing/2014/main" id="{4E70A7E0-9521-B962-C7A4-1A1651BFA740}"/>
                </a:ext>
              </a:extLst>
            </p:cNvPr>
            <p:cNvSpPr/>
            <p:nvPr/>
          </p:nvSpPr>
          <p:spPr>
            <a:xfrm>
              <a:off x="8794612" y="3124911"/>
              <a:ext cx="3125452" cy="1131071"/>
            </a:xfrm>
            <a:prstGeom prst="ellipse">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35464C4B-3A5D-468B-DF92-A5F924AA4620}"/>
                </a:ext>
              </a:extLst>
            </p:cNvPr>
            <p:cNvSpPr txBox="1"/>
            <p:nvPr/>
          </p:nvSpPr>
          <p:spPr>
            <a:xfrm>
              <a:off x="9198260" y="3451919"/>
              <a:ext cx="2318157" cy="477054"/>
            </a:xfrm>
            <a:prstGeom prst="rect">
              <a:avLst/>
            </a:prstGeom>
            <a:noFill/>
          </p:spPr>
          <p:txBody>
            <a:bodyPr wrap="square" rtlCol="0">
              <a:spAutoFit/>
            </a:bodyPr>
            <a:lstStyle/>
            <a:p>
              <a:r>
                <a:rPr kumimoji="1" lang="ja-JP" altLang="en-US" sz="2500" b="1" dirty="0">
                  <a:solidFill>
                    <a:srgbClr val="FFFF00"/>
                  </a:solidFill>
                  <a:latin typeface="Meiryo UI" panose="020B0604030504040204" pitchFamily="50" charset="-128"/>
                  <a:ea typeface="Meiryo UI" panose="020B0604030504040204" pitchFamily="50" charset="-128"/>
                </a:rPr>
                <a:t>変化認識と対応</a:t>
              </a:r>
            </a:p>
          </p:txBody>
        </p:sp>
        <p:sp>
          <p:nvSpPr>
            <p:cNvPr id="30" name="楕円 29">
              <a:extLst>
                <a:ext uri="{FF2B5EF4-FFF2-40B4-BE49-F238E27FC236}">
                  <a16:creationId xmlns:a16="http://schemas.microsoft.com/office/drawing/2014/main" id="{5591D1BF-40B6-5439-478D-2ECBC4CFAE9A}"/>
                </a:ext>
              </a:extLst>
            </p:cNvPr>
            <p:cNvSpPr/>
            <p:nvPr/>
          </p:nvSpPr>
          <p:spPr>
            <a:xfrm>
              <a:off x="8794612" y="5599688"/>
              <a:ext cx="3125452" cy="1131071"/>
            </a:xfrm>
            <a:prstGeom prst="ellipse">
              <a:avLst/>
            </a:prstGeom>
            <a:solidFill>
              <a:srgbClr val="003399"/>
            </a:solidFill>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テキスト ボックス 30">
              <a:extLst>
                <a:ext uri="{FF2B5EF4-FFF2-40B4-BE49-F238E27FC236}">
                  <a16:creationId xmlns:a16="http://schemas.microsoft.com/office/drawing/2014/main" id="{F4BA2140-74CA-F804-D6C1-3AABEB956E1D}"/>
                </a:ext>
              </a:extLst>
            </p:cNvPr>
            <p:cNvSpPr txBox="1"/>
            <p:nvPr/>
          </p:nvSpPr>
          <p:spPr>
            <a:xfrm>
              <a:off x="9454328" y="5933388"/>
              <a:ext cx="1825068" cy="477054"/>
            </a:xfrm>
            <a:prstGeom prst="rect">
              <a:avLst/>
            </a:prstGeom>
            <a:noFill/>
          </p:spPr>
          <p:txBody>
            <a:bodyPr wrap="square" rtlCol="0">
              <a:spAutoFit/>
            </a:bodyPr>
            <a:lstStyle/>
            <a:p>
              <a:r>
                <a:rPr lang="ja-JP" altLang="en-US" sz="2500" b="1" dirty="0">
                  <a:solidFill>
                    <a:srgbClr val="FFFF00"/>
                  </a:solidFill>
                  <a:latin typeface="Meiryo UI" panose="020B0604030504040204" pitchFamily="50" charset="-128"/>
                  <a:ea typeface="Meiryo UI" panose="020B0604030504040204" pitchFamily="50" charset="-128"/>
                </a:rPr>
                <a:t>奉仕の理念</a:t>
              </a:r>
              <a:endParaRPr kumimoji="1" lang="ja-JP" altLang="en-US" sz="2500" b="1" dirty="0">
                <a:solidFill>
                  <a:srgbClr val="FFFF00"/>
                </a:solidFill>
                <a:latin typeface="Meiryo UI" panose="020B0604030504040204" pitchFamily="50" charset="-128"/>
                <a:ea typeface="Meiryo UI" panose="020B0604030504040204" pitchFamily="50" charset="-128"/>
              </a:endParaRPr>
            </a:p>
          </p:txBody>
        </p:sp>
      </p:grpSp>
      <p:sp>
        <p:nvSpPr>
          <p:cNvPr id="32" name="四角形: 角を丸くする 31">
            <a:extLst>
              <a:ext uri="{FF2B5EF4-FFF2-40B4-BE49-F238E27FC236}">
                <a16:creationId xmlns:a16="http://schemas.microsoft.com/office/drawing/2014/main" id="{C5A93B00-E9FC-53AF-EBE3-40783FB53C4E}"/>
              </a:ext>
            </a:extLst>
          </p:cNvPr>
          <p:cNvSpPr/>
          <p:nvPr/>
        </p:nvSpPr>
        <p:spPr>
          <a:xfrm>
            <a:off x="108065" y="3056071"/>
            <a:ext cx="11887374" cy="2495764"/>
          </a:xfrm>
          <a:prstGeom prst="roundRect">
            <a:avLst>
              <a:gd name="adj" fmla="val 10179"/>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21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ppt_x</p:attrName>
                                        </p:attrNameLst>
                                      </p:cBhvr>
                                      <p:tavLst>
                                        <p:tav tm="0">
                                          <p:val>
                                            <p:strVal val="#ppt_x-#ppt_w/2"/>
                                          </p:val>
                                        </p:tav>
                                        <p:tav tm="100000">
                                          <p:val>
                                            <p:strVal val="#ppt_x"/>
                                          </p:val>
                                        </p:tav>
                                      </p:tavLst>
                                    </p:anim>
                                    <p:anim calcmode="lin" valueType="num">
                                      <p:cBhvr>
                                        <p:cTn id="40" dur="500" fill="hold"/>
                                        <p:tgtEl>
                                          <p:spTgt spid="15"/>
                                        </p:tgtEl>
                                        <p:attrNameLst>
                                          <p:attrName>ppt_y</p:attrName>
                                        </p:attrNameLst>
                                      </p:cBhvr>
                                      <p:tavLst>
                                        <p:tav tm="0">
                                          <p:val>
                                            <p:strVal val="#ppt_y"/>
                                          </p:val>
                                        </p:tav>
                                        <p:tav tm="100000">
                                          <p:val>
                                            <p:strVal val="#ppt_y"/>
                                          </p:val>
                                        </p:tav>
                                      </p:tavLst>
                                    </p:anim>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strVal val="#ppt_h"/>
                                          </p:val>
                                        </p:tav>
                                        <p:tav tm="100000">
                                          <p:val>
                                            <p:strVal val="#ppt_h"/>
                                          </p:val>
                                        </p:tav>
                                      </p:tavLst>
                                    </p:anim>
                                  </p:childTnLst>
                                </p:cTn>
                              </p:par>
                              <p:par>
                                <p:cTn id="43" presetID="17"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ppt_x</p:attrName>
                                        </p:attrNameLst>
                                      </p:cBhvr>
                                      <p:tavLst>
                                        <p:tav tm="0">
                                          <p:val>
                                            <p:strVal val="#ppt_x-#ppt_w/2"/>
                                          </p:val>
                                        </p:tav>
                                        <p:tav tm="100000">
                                          <p:val>
                                            <p:strVal val="#ppt_x"/>
                                          </p:val>
                                        </p:tav>
                                      </p:tavLst>
                                    </p:anim>
                                    <p:anim calcmode="lin" valueType="num">
                                      <p:cBhvr>
                                        <p:cTn id="46" dur="500" fill="hold"/>
                                        <p:tgtEl>
                                          <p:spTgt spid="16"/>
                                        </p:tgtEl>
                                        <p:attrNameLst>
                                          <p:attrName>ppt_y</p:attrName>
                                        </p:attrNameLst>
                                      </p:cBhvr>
                                      <p:tavLst>
                                        <p:tav tm="0">
                                          <p:val>
                                            <p:strVal val="#ppt_y"/>
                                          </p:val>
                                        </p:tav>
                                        <p:tav tm="100000">
                                          <p:val>
                                            <p:strVal val="#ppt_y"/>
                                          </p:val>
                                        </p:tav>
                                      </p:tavLst>
                                    </p:anim>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strVal val="#ppt_h"/>
                                          </p:val>
                                        </p:tav>
                                        <p:tav tm="100000">
                                          <p:val>
                                            <p:strVal val="#ppt_h"/>
                                          </p:val>
                                        </p:tav>
                                      </p:tavLst>
                                    </p:anim>
                                  </p:childTnLst>
                                </p:cTn>
                              </p:par>
                              <p:par>
                                <p:cTn id="49" presetID="17"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ppt_x</p:attrName>
                                        </p:attrNameLst>
                                      </p:cBhvr>
                                      <p:tavLst>
                                        <p:tav tm="0">
                                          <p:val>
                                            <p:strVal val="#ppt_x-#ppt_w/2"/>
                                          </p:val>
                                        </p:tav>
                                        <p:tav tm="100000">
                                          <p:val>
                                            <p:strVal val="#ppt_x"/>
                                          </p:val>
                                        </p:tav>
                                      </p:tavLst>
                                    </p:anim>
                                    <p:anim calcmode="lin" valueType="num">
                                      <p:cBhvr>
                                        <p:cTn id="52" dur="500" fill="hold"/>
                                        <p:tgtEl>
                                          <p:spTgt spid="17"/>
                                        </p:tgtEl>
                                        <p:attrNameLst>
                                          <p:attrName>ppt_y</p:attrName>
                                        </p:attrNameLst>
                                      </p:cBhvr>
                                      <p:tavLst>
                                        <p:tav tm="0">
                                          <p:val>
                                            <p:strVal val="#ppt_y"/>
                                          </p:val>
                                        </p:tav>
                                        <p:tav tm="100000">
                                          <p:val>
                                            <p:strVal val="#ppt_y"/>
                                          </p:val>
                                        </p:tav>
                                      </p:tavLst>
                                    </p:anim>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strVal val="#ppt_h"/>
                                          </p:val>
                                        </p:tav>
                                        <p:tav tm="100000">
                                          <p:val>
                                            <p:strVal val="#ppt_h"/>
                                          </p:val>
                                        </p:tav>
                                      </p:tavLst>
                                    </p:anim>
                                  </p:childTnLst>
                                </p:cTn>
                              </p:par>
                              <p:par>
                                <p:cTn id="55" presetID="17" presetClass="entr" presetSubtype="8"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ppt_x</p:attrName>
                                        </p:attrNameLst>
                                      </p:cBhvr>
                                      <p:tavLst>
                                        <p:tav tm="0">
                                          <p:val>
                                            <p:strVal val="#ppt_x-#ppt_w/2"/>
                                          </p:val>
                                        </p:tav>
                                        <p:tav tm="100000">
                                          <p:val>
                                            <p:strVal val="#ppt_x"/>
                                          </p:val>
                                        </p:tav>
                                      </p:tavLst>
                                    </p:anim>
                                    <p:anim calcmode="lin" valueType="num">
                                      <p:cBhvr>
                                        <p:cTn id="58" dur="500" fill="hold"/>
                                        <p:tgtEl>
                                          <p:spTgt spid="18"/>
                                        </p:tgtEl>
                                        <p:attrNameLst>
                                          <p:attrName>ppt_y</p:attrName>
                                        </p:attrNameLst>
                                      </p:cBhvr>
                                      <p:tavLst>
                                        <p:tav tm="0">
                                          <p:val>
                                            <p:strVal val="#ppt_y"/>
                                          </p:val>
                                        </p:tav>
                                        <p:tav tm="100000">
                                          <p:val>
                                            <p:strVal val="#ppt_y"/>
                                          </p:val>
                                        </p:tav>
                                      </p:tavLst>
                                    </p:anim>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strVal val="#ppt_h"/>
                                          </p:val>
                                        </p:tav>
                                        <p:tav tm="100000">
                                          <p:val>
                                            <p:strVal val="#ppt_h"/>
                                          </p:val>
                                        </p:tav>
                                      </p:tavLst>
                                    </p:anim>
                                  </p:childTnLst>
                                </p:cTn>
                              </p:par>
                              <p:par>
                                <p:cTn id="61" presetID="17" presetClass="entr" presetSubtype="8"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ppt_x</p:attrName>
                                        </p:attrNameLst>
                                      </p:cBhvr>
                                      <p:tavLst>
                                        <p:tav tm="0">
                                          <p:val>
                                            <p:strVal val="#ppt_x-#ppt_w/2"/>
                                          </p:val>
                                        </p:tav>
                                        <p:tav tm="100000">
                                          <p:val>
                                            <p:strVal val="#ppt_x"/>
                                          </p:val>
                                        </p:tav>
                                      </p:tavLst>
                                    </p:anim>
                                    <p:anim calcmode="lin" valueType="num">
                                      <p:cBhvr>
                                        <p:cTn id="64" dur="500" fill="hold"/>
                                        <p:tgtEl>
                                          <p:spTgt spid="19"/>
                                        </p:tgtEl>
                                        <p:attrNameLst>
                                          <p:attrName>ppt_y</p:attrName>
                                        </p:attrNameLst>
                                      </p:cBhvr>
                                      <p:tavLst>
                                        <p:tav tm="0">
                                          <p:val>
                                            <p:strVal val="#ppt_y"/>
                                          </p:val>
                                        </p:tav>
                                        <p:tav tm="100000">
                                          <p:val>
                                            <p:strVal val="#ppt_y"/>
                                          </p:val>
                                        </p:tav>
                                      </p:tavLst>
                                    </p:anim>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strVal val="#ppt_h"/>
                                          </p:val>
                                        </p:tav>
                                        <p:tav tm="100000">
                                          <p:val>
                                            <p:strVal val="#ppt_h"/>
                                          </p:val>
                                        </p:tav>
                                      </p:tavLst>
                                    </p:anim>
                                  </p:childTnLst>
                                </p:cTn>
                              </p:par>
                              <p:par>
                                <p:cTn id="67" presetID="17" presetClass="entr" presetSubtype="8"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ppt_x</p:attrName>
                                        </p:attrNameLst>
                                      </p:cBhvr>
                                      <p:tavLst>
                                        <p:tav tm="0">
                                          <p:val>
                                            <p:strVal val="#ppt_x-#ppt_w/2"/>
                                          </p:val>
                                        </p:tav>
                                        <p:tav tm="100000">
                                          <p:val>
                                            <p:strVal val="#ppt_x"/>
                                          </p:val>
                                        </p:tav>
                                      </p:tavLst>
                                    </p:anim>
                                    <p:anim calcmode="lin" valueType="num">
                                      <p:cBhvr>
                                        <p:cTn id="70" dur="500" fill="hold"/>
                                        <p:tgtEl>
                                          <p:spTgt spid="20"/>
                                        </p:tgtEl>
                                        <p:attrNameLst>
                                          <p:attrName>ppt_y</p:attrName>
                                        </p:attrNameLst>
                                      </p:cBhvr>
                                      <p:tavLst>
                                        <p:tav tm="0">
                                          <p:val>
                                            <p:strVal val="#ppt_y"/>
                                          </p:val>
                                        </p:tav>
                                        <p:tav tm="100000">
                                          <p:val>
                                            <p:strVal val="#ppt_y"/>
                                          </p:val>
                                        </p:tav>
                                      </p:tavLst>
                                    </p:anim>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strVal val="#ppt_h"/>
                                          </p:val>
                                        </p:tav>
                                        <p:tav tm="100000">
                                          <p:val>
                                            <p:strVal val="#ppt_h"/>
                                          </p:val>
                                        </p:tav>
                                      </p:tavLst>
                                    </p:anim>
                                  </p:childTnLst>
                                </p:cTn>
                              </p:par>
                              <p:par>
                                <p:cTn id="73" presetID="17" presetClass="entr" presetSubtype="8"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500" fill="hold"/>
                                        <p:tgtEl>
                                          <p:spTgt spid="21"/>
                                        </p:tgtEl>
                                        <p:attrNameLst>
                                          <p:attrName>ppt_x</p:attrName>
                                        </p:attrNameLst>
                                      </p:cBhvr>
                                      <p:tavLst>
                                        <p:tav tm="0">
                                          <p:val>
                                            <p:strVal val="#ppt_x-#ppt_w/2"/>
                                          </p:val>
                                        </p:tav>
                                        <p:tav tm="100000">
                                          <p:val>
                                            <p:strVal val="#ppt_x"/>
                                          </p:val>
                                        </p:tav>
                                      </p:tavLst>
                                    </p:anim>
                                    <p:anim calcmode="lin" valueType="num">
                                      <p:cBhvr>
                                        <p:cTn id="76" dur="500" fill="hold"/>
                                        <p:tgtEl>
                                          <p:spTgt spid="21"/>
                                        </p:tgtEl>
                                        <p:attrNameLst>
                                          <p:attrName>ppt_y</p:attrName>
                                        </p:attrNameLst>
                                      </p:cBhvr>
                                      <p:tavLst>
                                        <p:tav tm="0">
                                          <p:val>
                                            <p:strVal val="#ppt_y"/>
                                          </p:val>
                                        </p:tav>
                                        <p:tav tm="100000">
                                          <p:val>
                                            <p:strVal val="#ppt_y"/>
                                          </p:val>
                                        </p:tav>
                                      </p:tavLst>
                                    </p:anim>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strVal val="#ppt_h"/>
                                          </p:val>
                                        </p:tav>
                                        <p:tav tm="100000">
                                          <p:val>
                                            <p:strVal val="#ppt_h"/>
                                          </p:val>
                                        </p:tav>
                                      </p:tavLst>
                                    </p:anim>
                                  </p:childTnLst>
                                </p:cTn>
                              </p:par>
                              <p:par>
                                <p:cTn id="79" presetID="17" presetClass="entr" presetSubtype="8"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ppt_x</p:attrName>
                                        </p:attrNameLst>
                                      </p:cBhvr>
                                      <p:tavLst>
                                        <p:tav tm="0">
                                          <p:val>
                                            <p:strVal val="#ppt_x-#ppt_w/2"/>
                                          </p:val>
                                        </p:tav>
                                        <p:tav tm="100000">
                                          <p:val>
                                            <p:strVal val="#ppt_x"/>
                                          </p:val>
                                        </p:tav>
                                      </p:tavLst>
                                    </p:anim>
                                    <p:anim calcmode="lin" valueType="num">
                                      <p:cBhvr>
                                        <p:cTn id="82" dur="500" fill="hold"/>
                                        <p:tgtEl>
                                          <p:spTgt spid="22"/>
                                        </p:tgtEl>
                                        <p:attrNameLst>
                                          <p:attrName>ppt_y</p:attrName>
                                        </p:attrNameLst>
                                      </p:cBhvr>
                                      <p:tavLst>
                                        <p:tav tm="0">
                                          <p:val>
                                            <p:strVal val="#ppt_y"/>
                                          </p:val>
                                        </p:tav>
                                        <p:tav tm="100000">
                                          <p:val>
                                            <p:strVal val="#ppt_y"/>
                                          </p:val>
                                        </p:tav>
                                      </p:tavLst>
                                    </p:anim>
                                    <p:anim calcmode="lin" valueType="num">
                                      <p:cBhvr>
                                        <p:cTn id="83" dur="500" fill="hold"/>
                                        <p:tgtEl>
                                          <p:spTgt spid="22"/>
                                        </p:tgtEl>
                                        <p:attrNameLst>
                                          <p:attrName>ppt_w</p:attrName>
                                        </p:attrNameLst>
                                      </p:cBhvr>
                                      <p:tavLst>
                                        <p:tav tm="0">
                                          <p:val>
                                            <p:fltVal val="0"/>
                                          </p:val>
                                        </p:tav>
                                        <p:tav tm="100000">
                                          <p:val>
                                            <p:strVal val="#ppt_w"/>
                                          </p:val>
                                        </p:tav>
                                      </p:tavLst>
                                    </p:anim>
                                    <p:anim calcmode="lin" valueType="num">
                                      <p:cBhvr>
                                        <p:cTn id="84"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15"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1000" fill="hold"/>
                                        <p:tgtEl>
                                          <p:spTgt spid="23"/>
                                        </p:tgtEl>
                                        <p:attrNameLst>
                                          <p:attrName>ppt_w</p:attrName>
                                        </p:attrNameLst>
                                      </p:cBhvr>
                                      <p:tavLst>
                                        <p:tav tm="0">
                                          <p:val>
                                            <p:fltVal val="0"/>
                                          </p:val>
                                        </p:tav>
                                        <p:tav tm="100000">
                                          <p:val>
                                            <p:strVal val="#ppt_w"/>
                                          </p:val>
                                        </p:tav>
                                      </p:tavLst>
                                    </p:anim>
                                    <p:anim calcmode="lin" valueType="num">
                                      <p:cBhvr>
                                        <p:cTn id="90" dur="1000" fill="hold"/>
                                        <p:tgtEl>
                                          <p:spTgt spid="23"/>
                                        </p:tgtEl>
                                        <p:attrNameLst>
                                          <p:attrName>ppt_h</p:attrName>
                                        </p:attrNameLst>
                                      </p:cBhvr>
                                      <p:tavLst>
                                        <p:tav tm="0">
                                          <p:val>
                                            <p:fltVal val="0"/>
                                          </p:val>
                                        </p:tav>
                                        <p:tav tm="100000">
                                          <p:val>
                                            <p:strVal val="#ppt_h"/>
                                          </p:val>
                                        </p:tav>
                                      </p:tavLst>
                                    </p:anim>
                                    <p:anim calcmode="lin" valueType="num">
                                      <p:cBhvr>
                                        <p:cTn id="91"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checkerboard(across)">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21" grpId="0" animBg="1"/>
      <p:bldP spid="22" grpId="0"/>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97323DD-E7D8-F966-69D5-457C8C308679}"/>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3" name="Title 1">
            <a:extLst>
              <a:ext uri="{FF2B5EF4-FFF2-40B4-BE49-F238E27FC236}">
                <a16:creationId xmlns:a16="http://schemas.microsoft.com/office/drawing/2014/main" id="{18878632-A2A8-7AFB-324D-7A4505220209}"/>
              </a:ext>
            </a:extLst>
          </p:cNvPr>
          <p:cNvSpPr txBox="1">
            <a:spLocks/>
          </p:cNvSpPr>
          <p:nvPr/>
        </p:nvSpPr>
        <p:spPr bwMode="auto">
          <a:xfrm>
            <a:off x="5540830" y="111492"/>
            <a:ext cx="6651172"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eaLnBrk="1" hangingPunct="1">
              <a:lnSpc>
                <a:spcPct val="80000"/>
              </a:lnSpc>
            </a:pPr>
            <a:r>
              <a:rPr lang="en-US" altLang="ja-JP" sz="3600" b="1" dirty="0">
                <a:solidFill>
                  <a:schemeClr val="bg1"/>
                </a:solidFill>
                <a:latin typeface="Meiryo UI" panose="020B0604030504040204" pitchFamily="50" charset="-128"/>
                <a:ea typeface="Meiryo UI" panose="020B0604030504040204" pitchFamily="50" charset="-128"/>
              </a:rPr>
              <a:t>10</a:t>
            </a:r>
            <a:r>
              <a:rPr lang="ja-JP" altLang="en-US" sz="3600" b="1" dirty="0">
                <a:solidFill>
                  <a:schemeClr val="bg1"/>
                </a:solidFill>
                <a:latin typeface="Meiryo UI" panose="020B0604030504040204" pitchFamily="50" charset="-128"/>
                <a:ea typeface="Meiryo UI" panose="020B0604030504040204" pitchFamily="50" charset="-128"/>
              </a:rPr>
              <a:t>月</a:t>
            </a:r>
            <a:r>
              <a:rPr lang="en-US" altLang="ja-JP" sz="3600" b="1" dirty="0">
                <a:solidFill>
                  <a:schemeClr val="bg1"/>
                </a:solidFill>
                <a:latin typeface="Meiryo UI" panose="020B0604030504040204" pitchFamily="50" charset="-128"/>
                <a:ea typeface="Meiryo UI" panose="020B0604030504040204" pitchFamily="50" charset="-128"/>
              </a:rPr>
              <a:t>24</a:t>
            </a:r>
            <a:r>
              <a:rPr lang="ja-JP" altLang="en-US" sz="3600" b="1" dirty="0">
                <a:solidFill>
                  <a:schemeClr val="bg1"/>
                </a:solidFill>
                <a:latin typeface="Meiryo UI" panose="020B0604030504040204" pitchFamily="50" charset="-128"/>
                <a:ea typeface="Meiryo UI" panose="020B0604030504040204" pitchFamily="50" charset="-128"/>
              </a:rPr>
              <a:t>日は“世界ポリオデー“</a:t>
            </a:r>
            <a:endParaRPr lang="en-US" sz="2800" b="1" dirty="0">
              <a:solidFill>
                <a:schemeClr val="bg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760802E3-490A-028E-38A9-25BF28ED90AB}"/>
              </a:ext>
            </a:extLst>
          </p:cNvPr>
          <p:cNvPicPr>
            <a:picLocks noChangeAspect="1"/>
          </p:cNvPicPr>
          <p:nvPr/>
        </p:nvPicPr>
        <p:blipFill>
          <a:blip r:embed="rId2"/>
          <a:stretch>
            <a:fillRect/>
          </a:stretch>
        </p:blipFill>
        <p:spPr>
          <a:xfrm>
            <a:off x="182880" y="741126"/>
            <a:ext cx="11865850" cy="5844732"/>
          </a:xfrm>
          <a:prstGeom prst="rect">
            <a:avLst/>
          </a:prstGeom>
        </p:spPr>
      </p:pic>
    </p:spTree>
    <p:extLst>
      <p:ext uri="{BB962C8B-B14F-4D97-AF65-F5344CB8AC3E}">
        <p14:creationId xmlns:p14="http://schemas.microsoft.com/office/powerpoint/2010/main" val="26929114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02C2C503-91C5-473F-B0C8-FA63C28ECB1A}"/>
              </a:ext>
            </a:extLst>
          </p:cNvPr>
          <p:cNvGraphicFramePr>
            <a:graphicFrameLocks noGrp="1"/>
          </p:cNvGraphicFramePr>
          <p:nvPr>
            <p:extLst>
              <p:ext uri="{D42A27DB-BD31-4B8C-83A1-F6EECF244321}">
                <p14:modId xmlns:p14="http://schemas.microsoft.com/office/powerpoint/2010/main" val="1770145149"/>
              </p:ext>
            </p:extLst>
          </p:nvPr>
        </p:nvGraphicFramePr>
        <p:xfrm>
          <a:off x="822901" y="1596554"/>
          <a:ext cx="2733099" cy="2995930"/>
        </p:xfrm>
        <a:graphic>
          <a:graphicData uri="http://schemas.openxmlformats.org/drawingml/2006/table">
            <a:tbl>
              <a:tblPr>
                <a:tableStyleId>{5C22544A-7EE6-4342-B048-85BDC9FD1C3A}</a:tableStyleId>
              </a:tblPr>
              <a:tblGrid>
                <a:gridCol w="490556">
                  <a:extLst>
                    <a:ext uri="{9D8B030D-6E8A-4147-A177-3AD203B41FA5}">
                      <a16:colId xmlns:a16="http://schemas.microsoft.com/office/drawing/2014/main" val="1286031683"/>
                    </a:ext>
                  </a:extLst>
                </a:gridCol>
                <a:gridCol w="765554">
                  <a:extLst>
                    <a:ext uri="{9D8B030D-6E8A-4147-A177-3AD203B41FA5}">
                      <a16:colId xmlns:a16="http://schemas.microsoft.com/office/drawing/2014/main" val="1801750404"/>
                    </a:ext>
                  </a:extLst>
                </a:gridCol>
                <a:gridCol w="793714">
                  <a:extLst>
                    <a:ext uri="{9D8B030D-6E8A-4147-A177-3AD203B41FA5}">
                      <a16:colId xmlns:a16="http://schemas.microsoft.com/office/drawing/2014/main" val="436527302"/>
                    </a:ext>
                  </a:extLst>
                </a:gridCol>
                <a:gridCol w="683275">
                  <a:extLst>
                    <a:ext uri="{9D8B030D-6E8A-4147-A177-3AD203B41FA5}">
                      <a16:colId xmlns:a16="http://schemas.microsoft.com/office/drawing/2014/main" val="860868721"/>
                    </a:ext>
                  </a:extLst>
                </a:gridCol>
              </a:tblGrid>
              <a:tr h="215940">
                <a:tc>
                  <a:txBody>
                    <a:bodyPr/>
                    <a:lstStyle/>
                    <a:p>
                      <a:pPr algn="ctr" fontAlgn="ctr"/>
                      <a:endParaRPr lang="ja-JP" altLang="en-US" sz="18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ctr" fontAlgn="ctr"/>
                      <a:r>
                        <a:rPr lang="ja-JP" altLang="en-US" sz="1600" b="1" u="none" strike="noStrike" dirty="0">
                          <a:effectLst/>
                        </a:rPr>
                        <a:t>会員数</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ctr" fontAlgn="ctr"/>
                      <a:r>
                        <a:rPr lang="ja-JP" altLang="en-US" sz="1600" b="1" u="none" strike="noStrike" dirty="0">
                          <a:effectLst/>
                        </a:rPr>
                        <a:t>＠会員数</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ctr" fontAlgn="ctr"/>
                      <a:r>
                        <a:rPr lang="ja-JP" altLang="en-US" sz="1600" b="1" u="none" strike="noStrike" dirty="0">
                          <a:effectLst/>
                        </a:rPr>
                        <a:t>クラブ数</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40045436"/>
                  </a:ext>
                </a:extLst>
              </a:tr>
              <a:tr h="215940">
                <a:tc>
                  <a:txBody>
                    <a:bodyPr/>
                    <a:lstStyle/>
                    <a:p>
                      <a:pPr algn="r" fontAlgn="ctr"/>
                      <a:r>
                        <a:rPr lang="en-US" altLang="ja-JP" sz="1600" b="1" u="none" strike="noStrike" dirty="0">
                          <a:effectLst/>
                        </a:rPr>
                        <a:t>2015</a:t>
                      </a:r>
                      <a:endParaRPr lang="en-US" altLang="ja-JP"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1,150</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28.8</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41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766147229"/>
                  </a:ext>
                </a:extLst>
              </a:tr>
              <a:tr h="215940">
                <a:tc>
                  <a:txBody>
                    <a:bodyPr/>
                    <a:lstStyle/>
                    <a:p>
                      <a:pPr algn="r" fontAlgn="ctr"/>
                      <a:r>
                        <a:rPr lang="en-US" altLang="ja-JP" sz="1600" b="1" u="none" strike="noStrike" dirty="0">
                          <a:effectLst/>
                        </a:rPr>
                        <a:t>2016</a:t>
                      </a:r>
                      <a:endParaRPr lang="en-US" altLang="ja-JP"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1,189</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29.7</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40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930526656"/>
                  </a:ext>
                </a:extLst>
              </a:tr>
              <a:tr h="215940">
                <a:tc>
                  <a:txBody>
                    <a:bodyPr/>
                    <a:lstStyle/>
                    <a:p>
                      <a:pPr algn="r" fontAlgn="ctr"/>
                      <a:r>
                        <a:rPr lang="en-US" altLang="ja-JP" sz="1600" b="1" u="none" strike="noStrike" dirty="0">
                          <a:effectLst/>
                        </a:rPr>
                        <a:t>2017</a:t>
                      </a:r>
                      <a:endParaRPr lang="en-US" altLang="ja-JP"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1,190</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29.8</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40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925559947"/>
                  </a:ext>
                </a:extLst>
              </a:tr>
              <a:tr h="215940">
                <a:tc>
                  <a:txBody>
                    <a:bodyPr/>
                    <a:lstStyle/>
                    <a:p>
                      <a:pPr algn="r" fontAlgn="ctr"/>
                      <a:r>
                        <a:rPr lang="en-US" altLang="ja-JP" sz="1600" b="1" u="none" strike="noStrike">
                          <a:effectLst/>
                        </a:rPr>
                        <a:t>2018</a:t>
                      </a:r>
                      <a:endParaRPr lang="en-US" altLang="ja-JP" sz="16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1,223</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30.6</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41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958485812"/>
                  </a:ext>
                </a:extLst>
              </a:tr>
              <a:tr h="215940">
                <a:tc>
                  <a:txBody>
                    <a:bodyPr/>
                    <a:lstStyle/>
                    <a:p>
                      <a:pPr algn="r" fontAlgn="ctr"/>
                      <a:r>
                        <a:rPr lang="en-US" altLang="ja-JP" sz="1600" b="1" u="none" strike="noStrike" dirty="0">
                          <a:effectLst/>
                        </a:rPr>
                        <a:t>2019</a:t>
                      </a:r>
                      <a:endParaRPr lang="en-US" altLang="ja-JP"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1,209</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29.5</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41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4066268347"/>
                  </a:ext>
                </a:extLst>
              </a:tr>
              <a:tr h="215940">
                <a:tc>
                  <a:txBody>
                    <a:bodyPr/>
                    <a:lstStyle/>
                    <a:p>
                      <a:pPr algn="r" fontAlgn="ctr"/>
                      <a:r>
                        <a:rPr lang="en-US" altLang="ja-JP" sz="1600" b="1" u="none" strike="noStrike" dirty="0">
                          <a:effectLst/>
                        </a:rPr>
                        <a:t>2020</a:t>
                      </a:r>
                      <a:endParaRPr lang="en-US" altLang="ja-JP"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1,160</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28.3</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41</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606766083"/>
                  </a:ext>
                </a:extLst>
              </a:tr>
              <a:tr h="215940">
                <a:tc>
                  <a:txBody>
                    <a:bodyPr/>
                    <a:lstStyle/>
                    <a:p>
                      <a:pPr algn="r" fontAlgn="ctr"/>
                      <a:r>
                        <a:rPr lang="en-US" altLang="ja-JP" sz="1600" b="1" u="none" strike="noStrike" dirty="0">
                          <a:effectLst/>
                        </a:rPr>
                        <a:t>2021</a:t>
                      </a:r>
                      <a:endParaRPr lang="en-US" altLang="ja-JP"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1,125</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27.4</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40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027370171"/>
                  </a:ext>
                </a:extLst>
              </a:tr>
              <a:tr h="215940">
                <a:tc>
                  <a:txBody>
                    <a:bodyPr/>
                    <a:lstStyle/>
                    <a:p>
                      <a:pPr algn="r" fontAlgn="ctr"/>
                      <a:r>
                        <a:rPr lang="en-US" altLang="ja-JP" sz="1600" b="1" u="none" strike="noStrike" dirty="0">
                          <a:effectLst/>
                        </a:rPr>
                        <a:t>2022</a:t>
                      </a:r>
                      <a:endParaRPr lang="en-US" altLang="ja-JP"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1,129</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28.2</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a:effectLst/>
                        </a:rPr>
                        <a:t>40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94084345"/>
                  </a:ext>
                </a:extLst>
              </a:tr>
              <a:tr h="215940">
                <a:tc>
                  <a:txBody>
                    <a:bodyPr/>
                    <a:lstStyle/>
                    <a:p>
                      <a:pPr algn="r" fontAlgn="ctr"/>
                      <a:r>
                        <a:rPr lang="en-US" altLang="ja-JP" sz="1600" b="1" u="none" strike="noStrike" dirty="0">
                          <a:effectLst/>
                        </a:rPr>
                        <a:t>2023</a:t>
                      </a:r>
                      <a:endParaRPr lang="en-US" altLang="ja-JP"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1,114</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27.9</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40</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992141208"/>
                  </a:ext>
                </a:extLst>
              </a:tr>
              <a:tr h="215940">
                <a:tc>
                  <a:txBody>
                    <a:bodyPr/>
                    <a:lstStyle/>
                    <a:p>
                      <a:pPr algn="r" fontAlgn="ctr"/>
                      <a:r>
                        <a:rPr lang="en-US" altLang="ja-JP" sz="1600" b="1" u="none" strike="noStrike" dirty="0">
                          <a:effectLst/>
                        </a:rPr>
                        <a:t>2024</a:t>
                      </a:r>
                      <a:endParaRPr lang="en-US" altLang="ja-JP"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1,103</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26.9</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600" u="none" strike="noStrike" dirty="0">
                          <a:effectLst/>
                        </a:rPr>
                        <a:t>40</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2283065284"/>
                  </a:ext>
                </a:extLst>
              </a:tr>
            </a:tbl>
          </a:graphicData>
        </a:graphic>
      </p:graphicFrame>
      <p:sp>
        <p:nvSpPr>
          <p:cNvPr id="3" name="テキスト ボックス 2">
            <a:extLst>
              <a:ext uri="{FF2B5EF4-FFF2-40B4-BE49-F238E27FC236}">
                <a16:creationId xmlns:a16="http://schemas.microsoft.com/office/drawing/2014/main" id="{EE8993CD-D523-90DC-33CC-1E80311350C5}"/>
              </a:ext>
            </a:extLst>
          </p:cNvPr>
          <p:cNvSpPr txBox="1"/>
          <p:nvPr/>
        </p:nvSpPr>
        <p:spPr>
          <a:xfrm>
            <a:off x="1472751" y="6416542"/>
            <a:ext cx="2471056" cy="307777"/>
          </a:xfrm>
          <a:prstGeom prst="rect">
            <a:avLst/>
          </a:prstGeom>
          <a:noFill/>
        </p:spPr>
        <p:txBody>
          <a:bodyPr wrap="square">
            <a:spAutoFit/>
          </a:bodyPr>
          <a:lstStyle/>
          <a:p>
            <a:r>
              <a:rPr lang="ja-JP" altLang="en-US" sz="1400" b="1" dirty="0"/>
              <a:t>出典：ロータリーの友</a:t>
            </a:r>
            <a:r>
              <a:rPr lang="en-US" altLang="ja-JP" sz="1400" b="1" dirty="0"/>
              <a:t>8</a:t>
            </a:r>
            <a:r>
              <a:rPr lang="ja-JP" altLang="en-US" sz="1400" b="1" dirty="0"/>
              <a:t>月号</a:t>
            </a:r>
            <a:endParaRPr kumimoji="1" lang="en-US" altLang="ja-JP" sz="1400" b="1" dirty="0"/>
          </a:p>
        </p:txBody>
      </p:sp>
      <p:grpSp>
        <p:nvGrpSpPr>
          <p:cNvPr id="4" name="グループ化 3">
            <a:extLst>
              <a:ext uri="{FF2B5EF4-FFF2-40B4-BE49-F238E27FC236}">
                <a16:creationId xmlns:a16="http://schemas.microsoft.com/office/drawing/2014/main" id="{14A4FCA8-C178-1972-BF9A-272A7FC3C550}"/>
              </a:ext>
            </a:extLst>
          </p:cNvPr>
          <p:cNvGrpSpPr/>
          <p:nvPr/>
        </p:nvGrpSpPr>
        <p:grpSpPr>
          <a:xfrm>
            <a:off x="295501" y="5071919"/>
            <a:ext cx="3787898" cy="1110574"/>
            <a:chOff x="4939043" y="4472355"/>
            <a:chExt cx="6356388" cy="1955794"/>
          </a:xfrm>
        </p:grpSpPr>
        <p:grpSp>
          <p:nvGrpSpPr>
            <p:cNvPr id="5" name="グループ化 4">
              <a:extLst>
                <a:ext uri="{FF2B5EF4-FFF2-40B4-BE49-F238E27FC236}">
                  <a16:creationId xmlns:a16="http://schemas.microsoft.com/office/drawing/2014/main" id="{DB9A0C3B-6E01-57B9-4B07-7503E7C6B935}"/>
                </a:ext>
              </a:extLst>
            </p:cNvPr>
            <p:cNvGrpSpPr/>
            <p:nvPr/>
          </p:nvGrpSpPr>
          <p:grpSpPr>
            <a:xfrm>
              <a:off x="4939043" y="5334676"/>
              <a:ext cx="6356388" cy="1093473"/>
              <a:chOff x="4939043" y="5334676"/>
              <a:chExt cx="6356388" cy="1093473"/>
            </a:xfrm>
          </p:grpSpPr>
          <p:pic>
            <p:nvPicPr>
              <p:cNvPr id="7" name="図 6">
                <a:extLst>
                  <a:ext uri="{FF2B5EF4-FFF2-40B4-BE49-F238E27FC236}">
                    <a16:creationId xmlns:a16="http://schemas.microsoft.com/office/drawing/2014/main" id="{74F56BE5-313D-A2CD-D7AC-0A1EF4E1394F}"/>
                  </a:ext>
                </a:extLst>
              </p:cNvPr>
              <p:cNvPicPr>
                <a:picLocks noChangeAspect="1"/>
              </p:cNvPicPr>
              <p:nvPr/>
            </p:nvPicPr>
            <p:blipFill>
              <a:blip r:embed="rId2"/>
              <a:srcRect t="27701"/>
              <a:stretch/>
            </p:blipFill>
            <p:spPr>
              <a:xfrm>
                <a:off x="4949928" y="6017861"/>
                <a:ext cx="6345503" cy="410288"/>
              </a:xfrm>
              <a:prstGeom prst="rect">
                <a:avLst/>
              </a:prstGeom>
            </p:spPr>
          </p:pic>
          <p:pic>
            <p:nvPicPr>
              <p:cNvPr id="8" name="図 7">
                <a:extLst>
                  <a:ext uri="{FF2B5EF4-FFF2-40B4-BE49-F238E27FC236}">
                    <a16:creationId xmlns:a16="http://schemas.microsoft.com/office/drawing/2014/main" id="{0DA1BC0A-6749-C4D8-9C30-9754B42BA978}"/>
                  </a:ext>
                </a:extLst>
              </p:cNvPr>
              <p:cNvPicPr>
                <a:picLocks noChangeAspect="1"/>
              </p:cNvPicPr>
              <p:nvPr/>
            </p:nvPicPr>
            <p:blipFill>
              <a:blip r:embed="rId3"/>
              <a:stretch>
                <a:fillRect/>
              </a:stretch>
            </p:blipFill>
            <p:spPr>
              <a:xfrm>
                <a:off x="4939043" y="5334676"/>
                <a:ext cx="6345504" cy="706013"/>
              </a:xfrm>
              <a:prstGeom prst="rect">
                <a:avLst/>
              </a:prstGeom>
            </p:spPr>
          </p:pic>
        </p:grpSp>
        <p:pic>
          <p:nvPicPr>
            <p:cNvPr id="6" name="図 5">
              <a:extLst>
                <a:ext uri="{FF2B5EF4-FFF2-40B4-BE49-F238E27FC236}">
                  <a16:creationId xmlns:a16="http://schemas.microsoft.com/office/drawing/2014/main" id="{60DE8D52-C93D-92E4-9ADD-00D953505162}"/>
                </a:ext>
              </a:extLst>
            </p:cNvPr>
            <p:cNvPicPr>
              <a:picLocks noChangeAspect="1"/>
            </p:cNvPicPr>
            <p:nvPr/>
          </p:nvPicPr>
          <p:blipFill>
            <a:blip r:embed="rId4"/>
            <a:stretch>
              <a:fillRect/>
            </a:stretch>
          </p:blipFill>
          <p:spPr>
            <a:xfrm>
              <a:off x="4977215" y="4472355"/>
              <a:ext cx="6307332" cy="945240"/>
            </a:xfrm>
            <a:prstGeom prst="rect">
              <a:avLst/>
            </a:prstGeom>
          </p:spPr>
        </p:pic>
      </p:grpSp>
      <p:graphicFrame>
        <p:nvGraphicFramePr>
          <p:cNvPr id="9" name="グラフ 8">
            <a:extLst>
              <a:ext uri="{FF2B5EF4-FFF2-40B4-BE49-F238E27FC236}">
                <a16:creationId xmlns:a16="http://schemas.microsoft.com/office/drawing/2014/main" id="{2DCADCEC-9CC1-7342-A844-5F4232FBCE8B}"/>
              </a:ext>
            </a:extLst>
          </p:cNvPr>
          <p:cNvGraphicFramePr>
            <a:graphicFrameLocks/>
          </p:cNvGraphicFramePr>
          <p:nvPr>
            <p:extLst>
              <p:ext uri="{D42A27DB-BD31-4B8C-83A1-F6EECF244321}">
                <p14:modId xmlns:p14="http://schemas.microsoft.com/office/powerpoint/2010/main" val="2916797824"/>
              </p:ext>
            </p:extLst>
          </p:nvPr>
        </p:nvGraphicFramePr>
        <p:xfrm>
          <a:off x="4237575" y="1387461"/>
          <a:ext cx="4658052" cy="24164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グラフ 9">
            <a:extLst>
              <a:ext uri="{FF2B5EF4-FFF2-40B4-BE49-F238E27FC236}">
                <a16:creationId xmlns:a16="http://schemas.microsoft.com/office/drawing/2014/main" id="{F77C8ED8-C394-0C09-E8E5-F1D718FA81FA}"/>
              </a:ext>
            </a:extLst>
          </p:cNvPr>
          <p:cNvGraphicFramePr>
            <a:graphicFrameLocks/>
          </p:cNvGraphicFramePr>
          <p:nvPr>
            <p:extLst>
              <p:ext uri="{D42A27DB-BD31-4B8C-83A1-F6EECF244321}">
                <p14:modId xmlns:p14="http://schemas.microsoft.com/office/powerpoint/2010/main" val="4138074995"/>
              </p:ext>
            </p:extLst>
          </p:nvPr>
        </p:nvGraphicFramePr>
        <p:xfrm>
          <a:off x="4786547" y="3672680"/>
          <a:ext cx="4257537" cy="241647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表 10">
            <a:extLst>
              <a:ext uri="{FF2B5EF4-FFF2-40B4-BE49-F238E27FC236}">
                <a16:creationId xmlns:a16="http://schemas.microsoft.com/office/drawing/2014/main" id="{0EDFFA82-6E3D-FDF1-BE1A-57F35DE94BEF}"/>
              </a:ext>
            </a:extLst>
          </p:cNvPr>
          <p:cNvGraphicFramePr>
            <a:graphicFrameLocks noGrp="1"/>
          </p:cNvGraphicFramePr>
          <p:nvPr>
            <p:extLst>
              <p:ext uri="{D42A27DB-BD31-4B8C-83A1-F6EECF244321}">
                <p14:modId xmlns:p14="http://schemas.microsoft.com/office/powerpoint/2010/main" val="702901483"/>
              </p:ext>
            </p:extLst>
          </p:nvPr>
        </p:nvGraphicFramePr>
        <p:xfrm>
          <a:off x="4653441" y="6037823"/>
          <a:ext cx="4419890" cy="586090"/>
        </p:xfrm>
        <a:graphic>
          <a:graphicData uri="http://schemas.openxmlformats.org/drawingml/2006/table">
            <a:tbl>
              <a:tblPr>
                <a:tableStyleId>{5C22544A-7EE6-4342-B048-85BDC9FD1C3A}</a:tableStyleId>
              </a:tblPr>
              <a:tblGrid>
                <a:gridCol w="968925">
                  <a:extLst>
                    <a:ext uri="{9D8B030D-6E8A-4147-A177-3AD203B41FA5}">
                      <a16:colId xmlns:a16="http://schemas.microsoft.com/office/drawing/2014/main" val="1638869498"/>
                    </a:ext>
                  </a:extLst>
                </a:gridCol>
                <a:gridCol w="690193">
                  <a:extLst>
                    <a:ext uri="{9D8B030D-6E8A-4147-A177-3AD203B41FA5}">
                      <a16:colId xmlns:a16="http://schemas.microsoft.com/office/drawing/2014/main" val="4293379515"/>
                    </a:ext>
                  </a:extLst>
                </a:gridCol>
                <a:gridCol w="690193">
                  <a:extLst>
                    <a:ext uri="{9D8B030D-6E8A-4147-A177-3AD203B41FA5}">
                      <a16:colId xmlns:a16="http://schemas.microsoft.com/office/drawing/2014/main" val="2933007850"/>
                    </a:ext>
                  </a:extLst>
                </a:gridCol>
                <a:gridCol w="690193">
                  <a:extLst>
                    <a:ext uri="{9D8B030D-6E8A-4147-A177-3AD203B41FA5}">
                      <a16:colId xmlns:a16="http://schemas.microsoft.com/office/drawing/2014/main" val="1965851143"/>
                    </a:ext>
                  </a:extLst>
                </a:gridCol>
                <a:gridCol w="690193">
                  <a:extLst>
                    <a:ext uri="{9D8B030D-6E8A-4147-A177-3AD203B41FA5}">
                      <a16:colId xmlns:a16="http://schemas.microsoft.com/office/drawing/2014/main" val="665540351"/>
                    </a:ext>
                  </a:extLst>
                </a:gridCol>
                <a:gridCol w="690193">
                  <a:extLst>
                    <a:ext uri="{9D8B030D-6E8A-4147-A177-3AD203B41FA5}">
                      <a16:colId xmlns:a16="http://schemas.microsoft.com/office/drawing/2014/main" val="1508750696"/>
                    </a:ext>
                  </a:extLst>
                </a:gridCol>
              </a:tblGrid>
              <a:tr h="192359">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b="1" u="none" strike="noStrike" dirty="0">
                          <a:effectLst/>
                        </a:rPr>
                        <a:t>2020</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b="1" u="none" strike="noStrike" dirty="0">
                          <a:effectLst/>
                        </a:rPr>
                        <a:t>2021</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b="1" u="none" strike="noStrike">
                          <a:effectLst/>
                        </a:rPr>
                        <a:t>2022</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b="1" u="none" strike="noStrike">
                          <a:effectLst/>
                        </a:rPr>
                        <a:t>2023</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b="1" u="none" strike="noStrike" dirty="0">
                          <a:effectLst/>
                        </a:rPr>
                        <a:t>2024</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201689730"/>
                  </a:ext>
                </a:extLst>
              </a:tr>
              <a:tr h="201372">
                <a:tc>
                  <a:txBody>
                    <a:bodyPr/>
                    <a:lstStyle/>
                    <a:p>
                      <a:pPr algn="ctr" fontAlgn="ctr"/>
                      <a:r>
                        <a:rPr lang="en-US" sz="1100" b="1" u="none" strike="noStrike" dirty="0">
                          <a:effectLst/>
                        </a:rPr>
                        <a:t>RID2830</a:t>
                      </a:r>
                      <a:endParaRPr 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100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96.98</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dirty="0">
                          <a:effectLst/>
                        </a:rPr>
                        <a:t>97.33</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dirty="0">
                          <a:effectLst/>
                        </a:rPr>
                        <a:t>96.03</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95.09</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110572957"/>
                  </a:ext>
                </a:extLst>
              </a:tr>
              <a:tr h="192359">
                <a:tc>
                  <a:txBody>
                    <a:bodyPr/>
                    <a:lstStyle/>
                    <a:p>
                      <a:pPr algn="ctr" fontAlgn="ctr"/>
                      <a:r>
                        <a:rPr lang="en-US" sz="1100" b="1" u="none" strike="noStrike" dirty="0">
                          <a:effectLst/>
                        </a:rPr>
                        <a:t>Zone1A,2,3</a:t>
                      </a:r>
                      <a:endParaRPr 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100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97.89</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96.59</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98.27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dirty="0">
                          <a:effectLst/>
                        </a:rPr>
                        <a:t>95.94</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898610362"/>
                  </a:ext>
                </a:extLst>
              </a:tr>
            </a:tbl>
          </a:graphicData>
        </a:graphic>
      </p:graphicFrame>
      <p:graphicFrame>
        <p:nvGraphicFramePr>
          <p:cNvPr id="12" name="表 11">
            <a:extLst>
              <a:ext uri="{FF2B5EF4-FFF2-40B4-BE49-F238E27FC236}">
                <a16:creationId xmlns:a16="http://schemas.microsoft.com/office/drawing/2014/main" id="{1FA2ACCA-81E9-EDD7-6D91-CFBAA00AEE21}"/>
              </a:ext>
            </a:extLst>
          </p:cNvPr>
          <p:cNvGraphicFramePr>
            <a:graphicFrameLocks noGrp="1"/>
          </p:cNvGraphicFramePr>
          <p:nvPr>
            <p:extLst>
              <p:ext uri="{D42A27DB-BD31-4B8C-83A1-F6EECF244321}">
                <p14:modId xmlns:p14="http://schemas.microsoft.com/office/powerpoint/2010/main" val="2863514710"/>
              </p:ext>
            </p:extLst>
          </p:nvPr>
        </p:nvGraphicFramePr>
        <p:xfrm>
          <a:off x="9266204" y="1717699"/>
          <a:ext cx="2717955" cy="1240547"/>
        </p:xfrm>
        <a:graphic>
          <a:graphicData uri="http://schemas.openxmlformats.org/drawingml/2006/table">
            <a:tbl>
              <a:tblPr>
                <a:tableStyleId>{5C22544A-7EE6-4342-B048-85BDC9FD1C3A}</a:tableStyleId>
              </a:tblPr>
              <a:tblGrid>
                <a:gridCol w="901629">
                  <a:extLst>
                    <a:ext uri="{9D8B030D-6E8A-4147-A177-3AD203B41FA5}">
                      <a16:colId xmlns:a16="http://schemas.microsoft.com/office/drawing/2014/main" val="3477259171"/>
                    </a:ext>
                  </a:extLst>
                </a:gridCol>
                <a:gridCol w="1816326">
                  <a:extLst>
                    <a:ext uri="{9D8B030D-6E8A-4147-A177-3AD203B41FA5}">
                      <a16:colId xmlns:a16="http://schemas.microsoft.com/office/drawing/2014/main" val="3395256968"/>
                    </a:ext>
                  </a:extLst>
                </a:gridCol>
              </a:tblGrid>
              <a:tr h="245383">
                <a:tc gridSpan="2">
                  <a:txBody>
                    <a:bodyPr/>
                    <a:lstStyle/>
                    <a:p>
                      <a:pPr algn="ctr" fontAlgn="ctr"/>
                      <a:r>
                        <a:rPr lang="zh-CN" altLang="en-US" sz="1400" b="1" u="none" strike="noStrike" dirty="0">
                          <a:effectLst/>
                        </a:rPr>
                        <a:t>女性会員比率上位３地区</a:t>
                      </a:r>
                      <a:endParaRPr lang="zh-CN" altLang="en-US" sz="14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hMerge="1">
                  <a:txBody>
                    <a:bodyPr/>
                    <a:lstStyle/>
                    <a:p>
                      <a:endParaRPr kumimoji="1" lang="ja-JP" altLang="en-US"/>
                    </a:p>
                  </a:txBody>
                  <a:tcPr/>
                </a:tc>
                <a:extLst>
                  <a:ext uri="{0D108BD9-81ED-4DB2-BD59-A6C34878D82A}">
                    <a16:rowId xmlns:a16="http://schemas.microsoft.com/office/drawing/2014/main" val="3686581536"/>
                  </a:ext>
                </a:extLst>
              </a:tr>
              <a:tr h="252199">
                <a:tc gridSpan="2">
                  <a:txBody>
                    <a:bodyPr/>
                    <a:lstStyle/>
                    <a:p>
                      <a:pPr algn="r" fontAlgn="ctr"/>
                      <a:r>
                        <a:rPr lang="en-US" altLang="ja-JP" sz="1200" u="none" strike="noStrike" dirty="0">
                          <a:effectLst/>
                        </a:rPr>
                        <a:t>2024</a:t>
                      </a:r>
                      <a:r>
                        <a:rPr lang="ja-JP" altLang="en-US" sz="1200" u="none" strike="noStrike" dirty="0">
                          <a:effectLst/>
                        </a:rPr>
                        <a:t>年</a:t>
                      </a:r>
                      <a:r>
                        <a:rPr lang="en-US" altLang="ja-JP" sz="1200" u="none" strike="noStrike" dirty="0">
                          <a:effectLst/>
                        </a:rPr>
                        <a:t>4</a:t>
                      </a:r>
                      <a:r>
                        <a:rPr lang="ja-JP" altLang="en-US" sz="1200" u="none" strike="noStrike" dirty="0">
                          <a:effectLst/>
                        </a:rPr>
                        <a:t>月</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hMerge="1">
                  <a:txBody>
                    <a:bodyPr/>
                    <a:lstStyle/>
                    <a:p>
                      <a:endParaRPr kumimoji="1" lang="ja-JP" altLang="en-US"/>
                    </a:p>
                  </a:txBody>
                  <a:tcPr/>
                </a:tc>
                <a:extLst>
                  <a:ext uri="{0D108BD9-81ED-4DB2-BD59-A6C34878D82A}">
                    <a16:rowId xmlns:a16="http://schemas.microsoft.com/office/drawing/2014/main" val="2655516827"/>
                  </a:ext>
                </a:extLst>
              </a:tr>
              <a:tr h="245383">
                <a:tc>
                  <a:txBody>
                    <a:bodyPr/>
                    <a:lstStyle/>
                    <a:p>
                      <a:pPr algn="r" fontAlgn="ctr"/>
                      <a:r>
                        <a:rPr lang="en-US" altLang="ja-JP" sz="1400" u="none" strike="noStrike" dirty="0">
                          <a:effectLst/>
                        </a:rPr>
                        <a:t>2750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en-US" altLang="ja-JP" sz="1400" u="none" strike="noStrike">
                          <a:effectLst/>
                        </a:rPr>
                        <a:t>12.93%</a:t>
                      </a:r>
                      <a:endParaRPr lang="en-US" altLang="ja-JP" sz="14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2891514184"/>
                  </a:ext>
                </a:extLst>
              </a:tr>
              <a:tr h="245383">
                <a:tc>
                  <a:txBody>
                    <a:bodyPr/>
                    <a:lstStyle/>
                    <a:p>
                      <a:pPr algn="r" fontAlgn="ctr"/>
                      <a:r>
                        <a:rPr lang="en-US" altLang="ja-JP" sz="1400" u="none" strike="noStrike" dirty="0">
                          <a:effectLst/>
                        </a:rPr>
                        <a:t>2780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en-US" altLang="ja-JP" sz="1400" u="none" strike="noStrike" dirty="0">
                          <a:effectLst/>
                        </a:rPr>
                        <a:t>12.63%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2421327108"/>
                  </a:ext>
                </a:extLst>
              </a:tr>
              <a:tr h="252199">
                <a:tc>
                  <a:txBody>
                    <a:bodyPr/>
                    <a:lstStyle/>
                    <a:p>
                      <a:pPr algn="r" fontAlgn="ctr"/>
                      <a:r>
                        <a:rPr lang="en-US" altLang="ja-JP" sz="1400" u="none" strike="noStrike" dirty="0">
                          <a:effectLst/>
                        </a:rPr>
                        <a:t>2830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en-US" altLang="ja-JP" sz="1400" u="none" strike="noStrike" dirty="0">
                          <a:effectLst/>
                        </a:rPr>
                        <a:t>10.46%</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724906834"/>
                  </a:ext>
                </a:extLst>
              </a:tr>
            </a:tbl>
          </a:graphicData>
        </a:graphic>
      </p:graphicFrame>
      <p:sp>
        <p:nvSpPr>
          <p:cNvPr id="13" name="テキスト ボックス 12">
            <a:extLst>
              <a:ext uri="{FF2B5EF4-FFF2-40B4-BE49-F238E27FC236}">
                <a16:creationId xmlns:a16="http://schemas.microsoft.com/office/drawing/2014/main" id="{31F94F9E-E6AA-3CBE-19A2-5D52553FD095}"/>
              </a:ext>
            </a:extLst>
          </p:cNvPr>
          <p:cNvSpPr txBox="1"/>
          <p:nvPr/>
        </p:nvSpPr>
        <p:spPr>
          <a:xfrm>
            <a:off x="423022" y="755701"/>
            <a:ext cx="8472605" cy="707886"/>
          </a:xfrm>
          <a:prstGeom prst="rect">
            <a:avLst/>
          </a:prstGeom>
          <a:noFill/>
        </p:spPr>
        <p:txBody>
          <a:bodyPr wrap="square" rtlCol="0">
            <a:spAutoFit/>
          </a:bodyPr>
          <a:lstStyle/>
          <a:p>
            <a:r>
              <a:rPr kumimoji="1" lang="en-US" altLang="ja-JP" sz="2000" b="1" dirty="0"/>
              <a:t>RI</a:t>
            </a:r>
            <a:r>
              <a:rPr kumimoji="1" lang="ja-JP" altLang="en-US" sz="2000" b="1" dirty="0"/>
              <a:t>理事会決定事項</a:t>
            </a:r>
            <a:r>
              <a:rPr kumimoji="1" lang="en-US" altLang="ja-JP" sz="2000" b="1" dirty="0"/>
              <a:t>(2024</a:t>
            </a:r>
            <a:r>
              <a:rPr kumimoji="1" lang="ja-JP" altLang="en-US" sz="2000" b="1" dirty="0"/>
              <a:t>年</a:t>
            </a:r>
            <a:r>
              <a:rPr kumimoji="1" lang="en-US" altLang="ja-JP" sz="2000" b="1" dirty="0"/>
              <a:t>1</a:t>
            </a:r>
            <a:r>
              <a:rPr kumimoji="1" lang="ja-JP" altLang="en-US" sz="2000" b="1" dirty="0"/>
              <a:t>月）</a:t>
            </a:r>
            <a:endParaRPr kumimoji="1" lang="en-US" altLang="ja-JP" sz="2000" b="1" dirty="0"/>
          </a:p>
          <a:p>
            <a:r>
              <a:rPr lang="ja-JP" altLang="en-US" sz="2000" b="1" dirty="0"/>
              <a:t>→</a:t>
            </a:r>
            <a:r>
              <a:rPr lang="en-US" altLang="ja-JP" sz="2000" b="1" dirty="0"/>
              <a:t>2026</a:t>
            </a:r>
            <a:r>
              <a:rPr lang="ja-JP" altLang="en-US" sz="2000" b="1" dirty="0"/>
              <a:t>年</a:t>
            </a:r>
            <a:r>
              <a:rPr lang="en-US" altLang="ja-JP" sz="2000" b="1" dirty="0"/>
              <a:t>7</a:t>
            </a:r>
            <a:r>
              <a:rPr lang="ja-JP" altLang="en-US" sz="2000" b="1" dirty="0"/>
              <a:t>月</a:t>
            </a:r>
            <a:r>
              <a:rPr lang="en-US" altLang="ja-JP" sz="2000" b="1" dirty="0"/>
              <a:t>1</a:t>
            </a:r>
            <a:r>
              <a:rPr lang="ja-JP" altLang="en-US" sz="2000" b="1" dirty="0"/>
              <a:t>日会員数</a:t>
            </a:r>
            <a:r>
              <a:rPr lang="en-US" altLang="ja-JP" sz="2000" b="1" dirty="0"/>
              <a:t>1,100</a:t>
            </a:r>
            <a:r>
              <a:rPr lang="ja-JP" altLang="en-US" sz="2000" b="1" dirty="0"/>
              <a:t>人超えなければ近隣地区と合併　　　　　　　　　　</a:t>
            </a:r>
            <a:endParaRPr kumimoji="1" lang="en-US" altLang="ja-JP" sz="2000" b="1" dirty="0"/>
          </a:p>
        </p:txBody>
      </p:sp>
      <p:sp>
        <p:nvSpPr>
          <p:cNvPr id="14" name="テキスト ボックス 13">
            <a:extLst>
              <a:ext uri="{FF2B5EF4-FFF2-40B4-BE49-F238E27FC236}">
                <a16:creationId xmlns:a16="http://schemas.microsoft.com/office/drawing/2014/main" id="{CA5CAB55-87F3-4711-D9D3-065E94F94DE3}"/>
              </a:ext>
            </a:extLst>
          </p:cNvPr>
          <p:cNvSpPr txBox="1"/>
          <p:nvPr/>
        </p:nvSpPr>
        <p:spPr>
          <a:xfrm>
            <a:off x="7660642" y="1038686"/>
            <a:ext cx="4714238" cy="400110"/>
          </a:xfrm>
          <a:prstGeom prst="rect">
            <a:avLst/>
          </a:prstGeom>
          <a:noFill/>
        </p:spPr>
        <p:txBody>
          <a:bodyPr wrap="square">
            <a:spAutoFit/>
          </a:bodyPr>
          <a:lstStyle/>
          <a:p>
            <a:r>
              <a:rPr kumimoji="1" lang="ja-JP" altLang="en-US" sz="2000" b="1" dirty="0">
                <a:solidFill>
                  <a:schemeClr val="accent1"/>
                </a:solidFill>
              </a:rPr>
              <a:t>➢</a:t>
            </a:r>
            <a:r>
              <a:rPr kumimoji="1" lang="en-US" altLang="ja-JP" sz="2000" b="1" dirty="0">
                <a:solidFill>
                  <a:schemeClr val="accent1"/>
                </a:solidFill>
              </a:rPr>
              <a:t>2024-25</a:t>
            </a:r>
            <a:r>
              <a:rPr kumimoji="1" lang="ja-JP" altLang="en-US" sz="2000" b="1" dirty="0">
                <a:solidFill>
                  <a:schemeClr val="accent1"/>
                </a:solidFill>
              </a:rPr>
              <a:t>年度</a:t>
            </a:r>
            <a:r>
              <a:rPr kumimoji="1" lang="en-US" altLang="ja-JP" sz="2000" b="1" dirty="0">
                <a:solidFill>
                  <a:schemeClr val="accent1"/>
                </a:solidFill>
              </a:rPr>
              <a:t>8</a:t>
            </a:r>
            <a:r>
              <a:rPr kumimoji="1" lang="ja-JP" altLang="en-US" sz="2000" b="1" dirty="0">
                <a:solidFill>
                  <a:schemeClr val="accent1"/>
                </a:solidFill>
              </a:rPr>
              <a:t>月末会員数：</a:t>
            </a:r>
            <a:r>
              <a:rPr kumimoji="1" lang="en-US" altLang="ja-JP" sz="2000" b="1" dirty="0">
                <a:solidFill>
                  <a:schemeClr val="accent1"/>
                </a:solidFill>
              </a:rPr>
              <a:t>1,11</a:t>
            </a:r>
            <a:r>
              <a:rPr lang="en-US" altLang="ja-JP" sz="2000" b="1" dirty="0">
                <a:solidFill>
                  <a:schemeClr val="accent1"/>
                </a:solidFill>
              </a:rPr>
              <a:t>9</a:t>
            </a:r>
            <a:r>
              <a:rPr lang="ja-JP" altLang="en-US" sz="2000" b="1" dirty="0">
                <a:solidFill>
                  <a:schemeClr val="accent1"/>
                </a:solidFill>
              </a:rPr>
              <a:t>人</a:t>
            </a:r>
            <a:endParaRPr kumimoji="1" lang="ja-JP" altLang="en-US" sz="2000" b="1" dirty="0">
              <a:solidFill>
                <a:schemeClr val="accent1"/>
              </a:solidFill>
            </a:endParaRPr>
          </a:p>
        </p:txBody>
      </p:sp>
      <p:sp>
        <p:nvSpPr>
          <p:cNvPr id="15" name="正方形/長方形 14">
            <a:extLst>
              <a:ext uri="{FF2B5EF4-FFF2-40B4-BE49-F238E27FC236}">
                <a16:creationId xmlns:a16="http://schemas.microsoft.com/office/drawing/2014/main" id="{93FA1AB6-D9FE-ADF8-6CC3-04B69769D773}"/>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Title 1">
            <a:extLst>
              <a:ext uri="{FF2B5EF4-FFF2-40B4-BE49-F238E27FC236}">
                <a16:creationId xmlns:a16="http://schemas.microsoft.com/office/drawing/2014/main" id="{070F42AD-3926-4370-4F24-C3BDE585D9C1}"/>
              </a:ext>
            </a:extLst>
          </p:cNvPr>
          <p:cNvSpPr txBox="1">
            <a:spLocks/>
          </p:cNvSpPr>
          <p:nvPr/>
        </p:nvSpPr>
        <p:spPr bwMode="auto">
          <a:xfrm>
            <a:off x="5540830" y="111492"/>
            <a:ext cx="6651172"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あなたのクラブは元気ですか？</a:t>
            </a:r>
            <a:endParaRPr lang="en-US" sz="2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79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ppt_w/2"/>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strVal val="#ppt_h"/>
                                          </p:val>
                                        </p:tav>
                                        <p:tav tm="100000">
                                          <p:val>
                                            <p:strVal val="#ppt_h"/>
                                          </p:val>
                                        </p:tav>
                                      </p:tavLst>
                                    </p:anim>
                                  </p:childTnLst>
                                </p:cTn>
                              </p:par>
                              <p:par>
                                <p:cTn id="11" presetID="21"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55"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AsOne/>
      </p:bldGraphic>
      <p:bldGraphic spid="10" grpId="0">
        <p:bldAsOne/>
      </p:bldGraphic>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9F6DB75-23E1-7FF3-BA4F-2C7536690F6B}"/>
              </a:ext>
            </a:extLst>
          </p:cNvPr>
          <p:cNvGrpSpPr/>
          <p:nvPr/>
        </p:nvGrpSpPr>
        <p:grpSpPr>
          <a:xfrm>
            <a:off x="528901" y="5416936"/>
            <a:ext cx="5529265" cy="1134046"/>
            <a:chOff x="267686" y="6030305"/>
            <a:chExt cx="3774035" cy="754936"/>
          </a:xfrm>
        </p:grpSpPr>
        <p:sp>
          <p:nvSpPr>
            <p:cNvPr id="3" name="四角形: 角を丸くする 2">
              <a:extLst>
                <a:ext uri="{FF2B5EF4-FFF2-40B4-BE49-F238E27FC236}">
                  <a16:creationId xmlns:a16="http://schemas.microsoft.com/office/drawing/2014/main" id="{72E1E3C4-200D-B798-98B7-9E838523B1D4}"/>
                </a:ext>
              </a:extLst>
            </p:cNvPr>
            <p:cNvSpPr/>
            <p:nvPr/>
          </p:nvSpPr>
          <p:spPr>
            <a:xfrm>
              <a:off x="267686" y="6030305"/>
              <a:ext cx="3774035" cy="754936"/>
            </a:xfrm>
            <a:prstGeom prst="roundRect">
              <a:avLst/>
            </a:prstGeom>
            <a:solidFill>
              <a:srgbClr val="8156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4" name="テキスト ボックス 3">
              <a:extLst>
                <a:ext uri="{FF2B5EF4-FFF2-40B4-BE49-F238E27FC236}">
                  <a16:creationId xmlns:a16="http://schemas.microsoft.com/office/drawing/2014/main" id="{D0E9B30A-12E7-5690-55A1-F2155A5881A7}"/>
                </a:ext>
              </a:extLst>
            </p:cNvPr>
            <p:cNvSpPr txBox="1"/>
            <p:nvPr/>
          </p:nvSpPr>
          <p:spPr>
            <a:xfrm>
              <a:off x="1244178" y="6224683"/>
              <a:ext cx="1988722" cy="523220"/>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適応力を高める</a:t>
              </a:r>
              <a:endParaRPr kumimoji="1" lang="ja-JP" altLang="en-US" sz="2800" b="1" dirty="0">
                <a:latin typeface="Meiryo UI" panose="020B0604030504040204" pitchFamily="50" charset="-128"/>
                <a:ea typeface="Meiryo UI" panose="020B0604030504040204" pitchFamily="50" charset="-128"/>
              </a:endParaRPr>
            </a:p>
          </p:txBody>
        </p:sp>
      </p:grpSp>
      <p:grpSp>
        <p:nvGrpSpPr>
          <p:cNvPr id="5" name="グループ化 4">
            <a:extLst>
              <a:ext uri="{FF2B5EF4-FFF2-40B4-BE49-F238E27FC236}">
                <a16:creationId xmlns:a16="http://schemas.microsoft.com/office/drawing/2014/main" id="{FE8E3BEB-BED2-1BB5-6361-AC4C16CBECF8}"/>
              </a:ext>
            </a:extLst>
          </p:cNvPr>
          <p:cNvGrpSpPr/>
          <p:nvPr/>
        </p:nvGrpSpPr>
        <p:grpSpPr>
          <a:xfrm>
            <a:off x="539412" y="3977338"/>
            <a:ext cx="5550321" cy="1093483"/>
            <a:chOff x="253891" y="4463180"/>
            <a:chExt cx="4093534" cy="926652"/>
          </a:xfrm>
        </p:grpSpPr>
        <p:sp>
          <p:nvSpPr>
            <p:cNvPr id="6" name="四角形: 角を丸くする 5">
              <a:extLst>
                <a:ext uri="{FF2B5EF4-FFF2-40B4-BE49-F238E27FC236}">
                  <a16:creationId xmlns:a16="http://schemas.microsoft.com/office/drawing/2014/main" id="{CCD03DD2-9322-27F6-8FB4-A5CBC5774531}"/>
                </a:ext>
              </a:extLst>
            </p:cNvPr>
            <p:cNvSpPr/>
            <p:nvPr/>
          </p:nvSpPr>
          <p:spPr>
            <a:xfrm>
              <a:off x="253891" y="4463180"/>
              <a:ext cx="4093534" cy="9266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7" name="テキスト ボックス 6">
              <a:extLst>
                <a:ext uri="{FF2B5EF4-FFF2-40B4-BE49-F238E27FC236}">
                  <a16:creationId xmlns:a16="http://schemas.microsoft.com/office/drawing/2014/main" id="{FE5FFDEF-89E7-F0BA-8DFD-4412B30595CE}"/>
                </a:ext>
              </a:extLst>
            </p:cNvPr>
            <p:cNvSpPr txBox="1"/>
            <p:nvPr/>
          </p:nvSpPr>
          <p:spPr>
            <a:xfrm>
              <a:off x="330514" y="4705671"/>
              <a:ext cx="4016911" cy="443393"/>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参加者の積極的なかかわりを促す　　　　　　　　　</a:t>
              </a:r>
              <a:endParaRPr kumimoji="1" lang="ja-JP" altLang="en-US" sz="2800" b="1" dirty="0">
                <a:latin typeface="Meiryo UI" panose="020B0604030504040204" pitchFamily="50" charset="-128"/>
                <a:ea typeface="Meiryo UI" panose="020B0604030504040204" pitchFamily="50" charset="-128"/>
              </a:endParaRPr>
            </a:p>
          </p:txBody>
        </p:sp>
      </p:grpSp>
      <p:grpSp>
        <p:nvGrpSpPr>
          <p:cNvPr id="8" name="グループ化 7">
            <a:extLst>
              <a:ext uri="{FF2B5EF4-FFF2-40B4-BE49-F238E27FC236}">
                <a16:creationId xmlns:a16="http://schemas.microsoft.com/office/drawing/2014/main" id="{0C711AA3-C4B2-E045-7E8B-37524A6F93F7}"/>
              </a:ext>
            </a:extLst>
          </p:cNvPr>
          <p:cNvGrpSpPr/>
          <p:nvPr/>
        </p:nvGrpSpPr>
        <p:grpSpPr>
          <a:xfrm>
            <a:off x="528901" y="2616541"/>
            <a:ext cx="5554074" cy="1093482"/>
            <a:chOff x="251513" y="2687195"/>
            <a:chExt cx="3831475" cy="1551187"/>
          </a:xfrm>
        </p:grpSpPr>
        <p:sp>
          <p:nvSpPr>
            <p:cNvPr id="9" name="四角形: 角を丸くする 8">
              <a:extLst>
                <a:ext uri="{FF2B5EF4-FFF2-40B4-BE49-F238E27FC236}">
                  <a16:creationId xmlns:a16="http://schemas.microsoft.com/office/drawing/2014/main" id="{507B5B52-6C70-56A7-9F15-23E802A4E676}"/>
                </a:ext>
              </a:extLst>
            </p:cNvPr>
            <p:cNvSpPr/>
            <p:nvPr/>
          </p:nvSpPr>
          <p:spPr>
            <a:xfrm>
              <a:off x="251513" y="2687195"/>
              <a:ext cx="3831475" cy="155118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10" name="テキスト ボックス 9">
              <a:extLst>
                <a:ext uri="{FF2B5EF4-FFF2-40B4-BE49-F238E27FC236}">
                  <a16:creationId xmlns:a16="http://schemas.microsoft.com/office/drawing/2014/main" id="{7E41AACF-78BA-D9A7-1986-D919FB496AAA}"/>
                </a:ext>
              </a:extLst>
            </p:cNvPr>
            <p:cNvSpPr txBox="1"/>
            <p:nvPr/>
          </p:nvSpPr>
          <p:spPr>
            <a:xfrm>
              <a:off x="870266" y="2996437"/>
              <a:ext cx="2907309" cy="742227"/>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　参加者の基盤を広げる</a:t>
              </a:r>
              <a:endParaRPr kumimoji="1" lang="ja-JP" altLang="en-US" sz="2800" b="1" dirty="0">
                <a:latin typeface="Meiryo UI" panose="020B0604030504040204" pitchFamily="50" charset="-128"/>
                <a:ea typeface="Meiryo UI" panose="020B0604030504040204" pitchFamily="50" charset="-128"/>
              </a:endParaRPr>
            </a:p>
          </p:txBody>
        </p:sp>
      </p:grpSp>
      <p:grpSp>
        <p:nvGrpSpPr>
          <p:cNvPr id="11" name="グループ化 10">
            <a:extLst>
              <a:ext uri="{FF2B5EF4-FFF2-40B4-BE49-F238E27FC236}">
                <a16:creationId xmlns:a16="http://schemas.microsoft.com/office/drawing/2014/main" id="{52A78ED7-3689-139A-C7D3-A33EF2FC03D5}"/>
              </a:ext>
            </a:extLst>
          </p:cNvPr>
          <p:cNvGrpSpPr/>
          <p:nvPr/>
        </p:nvGrpSpPr>
        <p:grpSpPr>
          <a:xfrm>
            <a:off x="528901" y="1275102"/>
            <a:ext cx="5560834" cy="1051366"/>
            <a:chOff x="260138" y="1700538"/>
            <a:chExt cx="3831475" cy="884650"/>
          </a:xfrm>
        </p:grpSpPr>
        <p:sp>
          <p:nvSpPr>
            <p:cNvPr id="12" name="四角形: 角を丸くする 11">
              <a:extLst>
                <a:ext uri="{FF2B5EF4-FFF2-40B4-BE49-F238E27FC236}">
                  <a16:creationId xmlns:a16="http://schemas.microsoft.com/office/drawing/2014/main" id="{9C5554A2-A6F2-ADE4-2F06-164BC76C3049}"/>
                </a:ext>
              </a:extLst>
            </p:cNvPr>
            <p:cNvSpPr/>
            <p:nvPr/>
          </p:nvSpPr>
          <p:spPr>
            <a:xfrm>
              <a:off x="260138" y="1700538"/>
              <a:ext cx="3831475" cy="8846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13" name="テキスト ボックス 12">
              <a:extLst>
                <a:ext uri="{FF2B5EF4-FFF2-40B4-BE49-F238E27FC236}">
                  <a16:creationId xmlns:a16="http://schemas.microsoft.com/office/drawing/2014/main" id="{D46D5385-1169-9B0E-D3E2-9F6A9B54A054}"/>
                </a:ext>
              </a:extLst>
            </p:cNvPr>
            <p:cNvSpPr txBox="1"/>
            <p:nvPr/>
          </p:nvSpPr>
          <p:spPr>
            <a:xfrm>
              <a:off x="494393" y="1858742"/>
              <a:ext cx="3375835" cy="440252"/>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　</a:t>
              </a:r>
              <a:r>
                <a:rPr kumimoji="1" lang="ja-JP" altLang="en-US" sz="2800" b="1" dirty="0">
                  <a:latin typeface="Meiryo UI" panose="020B0604030504040204" pitchFamily="50" charset="-128"/>
                  <a:ea typeface="Meiryo UI" panose="020B0604030504040204" pitchFamily="50" charset="-128"/>
                </a:rPr>
                <a:t>より大きなインパクトをもたらす</a:t>
              </a:r>
            </a:p>
          </p:txBody>
        </p:sp>
      </p:grpSp>
      <p:grpSp>
        <p:nvGrpSpPr>
          <p:cNvPr id="14" name="グループ化 13">
            <a:extLst>
              <a:ext uri="{FF2B5EF4-FFF2-40B4-BE49-F238E27FC236}">
                <a16:creationId xmlns:a16="http://schemas.microsoft.com/office/drawing/2014/main" id="{B04B26C6-76A2-FCD7-B56E-0B3135537016}"/>
              </a:ext>
            </a:extLst>
          </p:cNvPr>
          <p:cNvGrpSpPr/>
          <p:nvPr/>
        </p:nvGrpSpPr>
        <p:grpSpPr>
          <a:xfrm>
            <a:off x="6414040" y="2758487"/>
            <a:ext cx="3315499" cy="952799"/>
            <a:chOff x="6691623" y="2774891"/>
            <a:chExt cx="3315499" cy="952799"/>
          </a:xfrm>
        </p:grpSpPr>
        <p:sp>
          <p:nvSpPr>
            <p:cNvPr id="15" name="テキスト ボックス 14">
              <a:extLst>
                <a:ext uri="{FF2B5EF4-FFF2-40B4-BE49-F238E27FC236}">
                  <a16:creationId xmlns:a16="http://schemas.microsoft.com/office/drawing/2014/main" id="{6A241F56-6CEB-241A-68DA-F36DE912BE84}"/>
                </a:ext>
              </a:extLst>
            </p:cNvPr>
            <p:cNvSpPr txBox="1"/>
            <p:nvPr/>
          </p:nvSpPr>
          <p:spPr>
            <a:xfrm>
              <a:off x="7908005" y="2989680"/>
              <a:ext cx="2099117" cy="523220"/>
            </a:xfrm>
            <a:prstGeom prst="rect">
              <a:avLst/>
            </a:prstGeom>
            <a:noFill/>
          </p:spPr>
          <p:txBody>
            <a:bodyPr wrap="square">
              <a:spAutoFit/>
            </a:bodyPr>
            <a:lstStyle/>
            <a:p>
              <a:r>
                <a:rPr kumimoji="1" lang="ja-JP" altLang="en-US" sz="28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友情と親睦</a:t>
              </a:r>
            </a:p>
          </p:txBody>
        </p:sp>
        <p:pic>
          <p:nvPicPr>
            <p:cNvPr id="16" name="グラフィックス 15" descr="ソーシャル ネットワーク 単色塗りつぶし">
              <a:extLst>
                <a:ext uri="{FF2B5EF4-FFF2-40B4-BE49-F238E27FC236}">
                  <a16:creationId xmlns:a16="http://schemas.microsoft.com/office/drawing/2014/main" id="{F591236F-8C25-33D5-EB52-E23D324F97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91623" y="2774891"/>
              <a:ext cx="952799" cy="952799"/>
            </a:xfrm>
            <a:prstGeom prst="rect">
              <a:avLst/>
            </a:prstGeom>
          </p:spPr>
        </p:pic>
      </p:grpSp>
      <p:grpSp>
        <p:nvGrpSpPr>
          <p:cNvPr id="17" name="グループ化 16">
            <a:extLst>
              <a:ext uri="{FF2B5EF4-FFF2-40B4-BE49-F238E27FC236}">
                <a16:creationId xmlns:a16="http://schemas.microsoft.com/office/drawing/2014/main" id="{521C4E32-8673-F6F4-498B-81B23D01D8BF}"/>
              </a:ext>
            </a:extLst>
          </p:cNvPr>
          <p:cNvGrpSpPr/>
          <p:nvPr/>
        </p:nvGrpSpPr>
        <p:grpSpPr>
          <a:xfrm>
            <a:off x="6093447" y="5437448"/>
            <a:ext cx="5776791" cy="1420549"/>
            <a:chOff x="6371030" y="5453777"/>
            <a:chExt cx="5776791" cy="1420549"/>
          </a:xfrm>
        </p:grpSpPr>
        <p:sp>
          <p:nvSpPr>
            <p:cNvPr id="18" name="テキスト ボックス 17">
              <a:extLst>
                <a:ext uri="{FF2B5EF4-FFF2-40B4-BE49-F238E27FC236}">
                  <a16:creationId xmlns:a16="http://schemas.microsoft.com/office/drawing/2014/main" id="{420212A6-9D30-8839-784A-1F4B6A795DB3}"/>
                </a:ext>
              </a:extLst>
            </p:cNvPr>
            <p:cNvSpPr txBox="1"/>
            <p:nvPr/>
          </p:nvSpPr>
          <p:spPr>
            <a:xfrm>
              <a:off x="7946860" y="5594839"/>
              <a:ext cx="4200961" cy="954107"/>
            </a:xfrm>
            <a:prstGeom prst="rect">
              <a:avLst/>
            </a:prstGeom>
            <a:noFill/>
          </p:spPr>
          <p:txBody>
            <a:bodyPr wrap="square">
              <a:spAutoFit/>
            </a:bodyPr>
            <a:lstStyle/>
            <a:p>
              <a:r>
                <a:rPr lang="ja-JP" altLang="en-US" sz="28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プロフェッショナル</a:t>
              </a:r>
              <a:r>
                <a:rPr kumimoji="1" lang="ja-JP" altLang="en-US" sz="28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およびリーダーシップ開発の機会</a:t>
              </a:r>
              <a:endParaRPr kumimoji="1" lang="en-US" altLang="ja-JP" sz="28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19" name="グループ化 18">
              <a:extLst>
                <a:ext uri="{FF2B5EF4-FFF2-40B4-BE49-F238E27FC236}">
                  <a16:creationId xmlns:a16="http://schemas.microsoft.com/office/drawing/2014/main" id="{C6DE19E0-EF6A-5465-80BA-470896616795}"/>
                </a:ext>
              </a:extLst>
            </p:cNvPr>
            <p:cNvGrpSpPr/>
            <p:nvPr/>
          </p:nvGrpSpPr>
          <p:grpSpPr>
            <a:xfrm>
              <a:off x="6371030" y="5453777"/>
              <a:ext cx="1498457" cy="1420549"/>
              <a:chOff x="5127980" y="4061822"/>
              <a:chExt cx="1896713" cy="1515216"/>
            </a:xfrm>
          </p:grpSpPr>
          <p:pic>
            <p:nvPicPr>
              <p:cNvPr id="20" name="グラフィックス 19" descr="グループ 単色塗りつぶし">
                <a:extLst>
                  <a:ext uri="{FF2B5EF4-FFF2-40B4-BE49-F238E27FC236}">
                    <a16:creationId xmlns:a16="http://schemas.microsoft.com/office/drawing/2014/main" id="{9FA85AEA-21A3-73B3-E077-5C6E4665C2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4061822"/>
                <a:ext cx="914400" cy="914400"/>
              </a:xfrm>
              <a:prstGeom prst="rect">
                <a:avLst/>
              </a:prstGeom>
            </p:spPr>
          </p:pic>
          <p:grpSp>
            <p:nvGrpSpPr>
              <p:cNvPr id="21" name="グループ化 20">
                <a:extLst>
                  <a:ext uri="{FF2B5EF4-FFF2-40B4-BE49-F238E27FC236}">
                    <a16:creationId xmlns:a16="http://schemas.microsoft.com/office/drawing/2014/main" id="{5E1480DA-3788-DBE6-6E86-48AF70B69C83}"/>
                  </a:ext>
                </a:extLst>
              </p:cNvPr>
              <p:cNvGrpSpPr/>
              <p:nvPr/>
            </p:nvGrpSpPr>
            <p:grpSpPr>
              <a:xfrm>
                <a:off x="5127980" y="4268776"/>
                <a:ext cx="1896713" cy="1308262"/>
                <a:chOff x="7594151" y="4351020"/>
                <a:chExt cx="914400" cy="975448"/>
              </a:xfrm>
            </p:grpSpPr>
            <p:pic>
              <p:nvPicPr>
                <p:cNvPr id="22" name="グラフィックス 21" descr="上昇基調 単色塗りつぶし">
                  <a:extLst>
                    <a:ext uri="{FF2B5EF4-FFF2-40B4-BE49-F238E27FC236}">
                      <a16:creationId xmlns:a16="http://schemas.microsoft.com/office/drawing/2014/main" id="{DF63E2B5-799E-5BCE-CE67-B5D0CAA4A7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94151" y="4412068"/>
                  <a:ext cx="914400" cy="914400"/>
                </a:xfrm>
                <a:prstGeom prst="rect">
                  <a:avLst/>
                </a:prstGeom>
              </p:spPr>
            </p:pic>
            <p:sp>
              <p:nvSpPr>
                <p:cNvPr id="23" name="正方形/長方形 22">
                  <a:extLst>
                    <a:ext uri="{FF2B5EF4-FFF2-40B4-BE49-F238E27FC236}">
                      <a16:creationId xmlns:a16="http://schemas.microsoft.com/office/drawing/2014/main" id="{4839AD36-D664-87E5-F3E8-89D4C47A9C75}"/>
                    </a:ext>
                  </a:extLst>
                </p:cNvPr>
                <p:cNvSpPr/>
                <p:nvPr/>
              </p:nvSpPr>
              <p:spPr>
                <a:xfrm>
                  <a:off x="7620000" y="5029200"/>
                  <a:ext cx="79248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DA644E2-BFB2-074E-191D-C5EF6826E498}"/>
                    </a:ext>
                  </a:extLst>
                </p:cNvPr>
                <p:cNvSpPr/>
                <p:nvPr/>
              </p:nvSpPr>
              <p:spPr>
                <a:xfrm rot="5400000">
                  <a:off x="7338060" y="4632960"/>
                  <a:ext cx="79248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grpSp>
        <p:nvGrpSpPr>
          <p:cNvPr id="25" name="グループ化 24">
            <a:extLst>
              <a:ext uri="{FF2B5EF4-FFF2-40B4-BE49-F238E27FC236}">
                <a16:creationId xmlns:a16="http://schemas.microsoft.com/office/drawing/2014/main" id="{D5943334-6333-3B13-713C-3DC898ADEB71}"/>
              </a:ext>
            </a:extLst>
          </p:cNvPr>
          <p:cNvGrpSpPr/>
          <p:nvPr/>
        </p:nvGrpSpPr>
        <p:grpSpPr>
          <a:xfrm>
            <a:off x="6377565" y="1395990"/>
            <a:ext cx="5290713" cy="952799"/>
            <a:chOff x="6655148" y="1401016"/>
            <a:chExt cx="5290713" cy="952799"/>
          </a:xfrm>
        </p:grpSpPr>
        <p:sp>
          <p:nvSpPr>
            <p:cNvPr id="26" name="テキスト ボックス 25">
              <a:extLst>
                <a:ext uri="{FF2B5EF4-FFF2-40B4-BE49-F238E27FC236}">
                  <a16:creationId xmlns:a16="http://schemas.microsoft.com/office/drawing/2014/main" id="{37D09D5E-8263-EBBA-75F2-65DA2DC50C49}"/>
                </a:ext>
              </a:extLst>
            </p:cNvPr>
            <p:cNvSpPr txBox="1"/>
            <p:nvPr/>
          </p:nvSpPr>
          <p:spPr>
            <a:xfrm>
              <a:off x="7716266" y="1615805"/>
              <a:ext cx="4229595" cy="523220"/>
            </a:xfrm>
            <a:prstGeom prst="rect">
              <a:avLst/>
            </a:prstGeom>
            <a:noFill/>
          </p:spPr>
          <p:txBody>
            <a:bodyPr wrap="square">
              <a:spAutoFit/>
            </a:bodyPr>
            <a:lstStyle/>
            <a:p>
              <a:r>
                <a:rPr kumimoji="1" lang="ja-JP" altLang="en-US" sz="28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地域社会を超えた</a:t>
              </a:r>
              <a:r>
                <a:rPr lang="ja-JP" altLang="en-US" sz="28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奉仕</a:t>
              </a:r>
              <a:endParaRPr kumimoji="1" lang="en-US" altLang="ja-JP" sz="28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27" name="グラフィックス 26" descr="地球 単色塗りつぶし">
              <a:extLst>
                <a:ext uri="{FF2B5EF4-FFF2-40B4-BE49-F238E27FC236}">
                  <a16:creationId xmlns:a16="http://schemas.microsoft.com/office/drawing/2014/main" id="{CE351EAA-7BDD-1CE3-E17A-57B88E1AC9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655148" y="1401016"/>
              <a:ext cx="930221" cy="952799"/>
            </a:xfrm>
            <a:prstGeom prst="rect">
              <a:avLst/>
            </a:prstGeom>
          </p:spPr>
        </p:pic>
      </p:grpSp>
      <p:grpSp>
        <p:nvGrpSpPr>
          <p:cNvPr id="28" name="グループ化 27">
            <a:extLst>
              <a:ext uri="{FF2B5EF4-FFF2-40B4-BE49-F238E27FC236}">
                <a16:creationId xmlns:a16="http://schemas.microsoft.com/office/drawing/2014/main" id="{CA9384F7-C6FF-D7B1-78E3-EF49A5DE521A}"/>
              </a:ext>
            </a:extLst>
          </p:cNvPr>
          <p:cNvGrpSpPr/>
          <p:nvPr/>
        </p:nvGrpSpPr>
        <p:grpSpPr>
          <a:xfrm>
            <a:off x="6414040" y="4167048"/>
            <a:ext cx="4453056" cy="857270"/>
            <a:chOff x="6691623" y="4195055"/>
            <a:chExt cx="4453056" cy="857270"/>
          </a:xfrm>
        </p:grpSpPr>
        <p:sp>
          <p:nvSpPr>
            <p:cNvPr id="29" name="テキスト ボックス 28">
              <a:extLst>
                <a:ext uri="{FF2B5EF4-FFF2-40B4-BE49-F238E27FC236}">
                  <a16:creationId xmlns:a16="http://schemas.microsoft.com/office/drawing/2014/main" id="{658D6F17-069E-DE44-5397-40A7A0C0BD81}"/>
                </a:ext>
              </a:extLst>
            </p:cNvPr>
            <p:cNvSpPr txBox="1"/>
            <p:nvPr/>
          </p:nvSpPr>
          <p:spPr>
            <a:xfrm>
              <a:off x="7731513" y="4362080"/>
              <a:ext cx="3413166" cy="523220"/>
            </a:xfrm>
            <a:prstGeom prst="rect">
              <a:avLst/>
            </a:prstGeom>
            <a:noFill/>
          </p:spPr>
          <p:txBody>
            <a:bodyPr wrap="square">
              <a:spAutoFit/>
            </a:bodyPr>
            <a:lstStyle/>
            <a:p>
              <a:r>
                <a:rPr kumimoji="1" lang="ja-JP" altLang="en-US" sz="2800" dirty="0">
                  <a:solidFill>
                    <a:schemeClr val="accent5">
                      <a:lumMod val="75000"/>
                    </a:schemeClr>
                  </a:solidFill>
                  <a:latin typeface="UD デジタル 教科書体 NK-B" panose="02020700000000000000" pitchFamily="18" charset="-128"/>
                  <a:ea typeface="UD デジタル 教科書体 NK-B" panose="02020700000000000000" pitchFamily="18" charset="-128"/>
                </a:rPr>
                <a:t>地域社会奉仕活動</a:t>
              </a:r>
            </a:p>
          </p:txBody>
        </p:sp>
        <p:pic>
          <p:nvPicPr>
            <p:cNvPr id="30" name="グラフィックス 29" descr="マーカー 単色塗りつぶし">
              <a:extLst>
                <a:ext uri="{FF2B5EF4-FFF2-40B4-BE49-F238E27FC236}">
                  <a16:creationId xmlns:a16="http://schemas.microsoft.com/office/drawing/2014/main" id="{4D6DE8F4-8375-0F9F-7B32-68D7788C8B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91623" y="4195055"/>
              <a:ext cx="857270" cy="857270"/>
            </a:xfrm>
            <a:prstGeom prst="rect">
              <a:avLst/>
            </a:prstGeom>
          </p:spPr>
        </p:pic>
      </p:grpSp>
      <p:sp>
        <p:nvSpPr>
          <p:cNvPr id="31" name="四角形: 角を丸くする 30">
            <a:extLst>
              <a:ext uri="{FF2B5EF4-FFF2-40B4-BE49-F238E27FC236}">
                <a16:creationId xmlns:a16="http://schemas.microsoft.com/office/drawing/2014/main" id="{E49B8DF2-C447-7843-6064-7BF950336C11}"/>
              </a:ext>
            </a:extLst>
          </p:cNvPr>
          <p:cNvSpPr/>
          <p:nvPr/>
        </p:nvSpPr>
        <p:spPr>
          <a:xfrm>
            <a:off x="6252745" y="1346706"/>
            <a:ext cx="5529265" cy="105136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4916882B-8B2E-A415-E523-1893A60019CA}"/>
              </a:ext>
            </a:extLst>
          </p:cNvPr>
          <p:cNvSpPr/>
          <p:nvPr/>
        </p:nvSpPr>
        <p:spPr>
          <a:xfrm>
            <a:off x="6307174" y="2707419"/>
            <a:ext cx="5529265" cy="1051366"/>
          </a:xfrm>
          <a:prstGeom prst="roundRect">
            <a:avLst/>
          </a:prstGeom>
          <a:noFill/>
          <a:ln w="28575">
            <a:solidFill>
              <a:srgbClr val="6D91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8DDA4B48-9733-F746-BB50-BD1B39C6E90E}"/>
              </a:ext>
            </a:extLst>
          </p:cNvPr>
          <p:cNvSpPr/>
          <p:nvPr/>
        </p:nvSpPr>
        <p:spPr>
          <a:xfrm>
            <a:off x="6323504" y="4062697"/>
            <a:ext cx="5529265" cy="1051366"/>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extLst>
              <a:ext uri="{FF2B5EF4-FFF2-40B4-BE49-F238E27FC236}">
                <a16:creationId xmlns:a16="http://schemas.microsoft.com/office/drawing/2014/main" id="{0967061F-5BA8-7B39-43B9-8A20AF3100E3}"/>
              </a:ext>
            </a:extLst>
          </p:cNvPr>
          <p:cNvSpPr/>
          <p:nvPr/>
        </p:nvSpPr>
        <p:spPr>
          <a:xfrm>
            <a:off x="6307172" y="5499616"/>
            <a:ext cx="5529265" cy="1051366"/>
          </a:xfrm>
          <a:prstGeom prst="roundRect">
            <a:avLst/>
          </a:prstGeom>
          <a:noFill/>
          <a:ln w="38100">
            <a:solidFill>
              <a:srgbClr val="8156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E7F02C8A-6F11-FE7D-C592-7A70B77DA2B6}"/>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Title 1">
            <a:extLst>
              <a:ext uri="{FF2B5EF4-FFF2-40B4-BE49-F238E27FC236}">
                <a16:creationId xmlns:a16="http://schemas.microsoft.com/office/drawing/2014/main" id="{B0C82527-5060-ABAA-60AB-2553C4D04A35}"/>
              </a:ext>
            </a:extLst>
          </p:cNvPr>
          <p:cNvSpPr txBox="1">
            <a:spLocks/>
          </p:cNvSpPr>
          <p:nvPr/>
        </p:nvSpPr>
        <p:spPr bwMode="auto">
          <a:xfrm>
            <a:off x="1453244" y="116823"/>
            <a:ext cx="107387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入会動機は優先項目と一致？</a:t>
            </a:r>
            <a:endParaRPr lang="en-US" sz="2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0192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C8C3F66-A867-D012-3420-5D15A922835B}"/>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8641CD7C-A00C-30CD-127B-3BED3D87C26E}"/>
              </a:ext>
            </a:extLst>
          </p:cNvPr>
          <p:cNvSpPr txBox="1">
            <a:spLocks/>
          </p:cNvSpPr>
          <p:nvPr/>
        </p:nvSpPr>
        <p:spPr bwMode="auto">
          <a:xfrm>
            <a:off x="6096000" y="111492"/>
            <a:ext cx="60960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ロータリアンへの質問</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3D48E17-0815-8FEB-E518-0EA75723D4EF}"/>
              </a:ext>
            </a:extLst>
          </p:cNvPr>
          <p:cNvSpPr txBox="1"/>
          <p:nvPr/>
        </p:nvSpPr>
        <p:spPr>
          <a:xfrm>
            <a:off x="748043" y="3316165"/>
            <a:ext cx="10996916" cy="830997"/>
          </a:xfrm>
          <a:prstGeom prst="rect">
            <a:avLst/>
          </a:prstGeom>
          <a:noFill/>
        </p:spPr>
        <p:txBody>
          <a:bodyPr wrap="square">
            <a:spAutoFit/>
          </a:bodyPr>
          <a:lstStyle/>
          <a:p>
            <a:r>
              <a:rPr lang="ja-JP" altLang="en-US" sz="2400" b="1" dirty="0">
                <a:solidFill>
                  <a:schemeClr val="accent5">
                    <a:lumMod val="50000"/>
                  </a:schemeClr>
                </a:solidFill>
                <a:highlight>
                  <a:srgbClr val="FFFF00"/>
                </a:highlight>
                <a:latin typeface="UD デジタル 教科書体 NK-B" panose="02020700000000000000" pitchFamily="18" charset="-128"/>
                <a:ea typeface="UD デジタル 教科書体 NK-B" panose="02020700000000000000" pitchFamily="18" charset="-128"/>
              </a:rPr>
              <a:t>１　例会の楽しみ </a:t>
            </a:r>
            <a:r>
              <a:rPr lang="ja-JP" altLang="en-US" dirty="0">
                <a:solidFill>
                  <a:srgbClr val="6D91D1"/>
                </a:solidFill>
                <a:latin typeface="UD デジタル 教科書体 NK-B" panose="02020700000000000000" pitchFamily="18" charset="-128"/>
                <a:ea typeface="UD デジタル 教科書体 NK-B" panose="02020700000000000000" pitchFamily="18" charset="-128"/>
              </a:rPr>
              <a:t>　</a:t>
            </a:r>
            <a:r>
              <a:rPr lang="ja-JP" altLang="en-US" sz="2400" dirty="0">
                <a:solidFill>
                  <a:srgbClr val="6D91D1"/>
                </a:solidFill>
                <a:latin typeface="UD デジタル 教科書体 NK-B" panose="02020700000000000000" pitchFamily="18" charset="-128"/>
                <a:ea typeface="UD デジタル 教科書体 NK-B" panose="02020700000000000000" pitchFamily="18" charset="-128"/>
              </a:rPr>
              <a:t>会員が楽しいと感じ、自分が受け入れられ、その一員であると感じ</a:t>
            </a:r>
            <a:endParaRPr lang="en-US" altLang="ja-JP" sz="2400" dirty="0">
              <a:solidFill>
                <a:srgbClr val="6D91D1"/>
              </a:solidFill>
              <a:latin typeface="UD デジタル 教科書体 NK-B" panose="02020700000000000000" pitchFamily="18" charset="-128"/>
              <a:ea typeface="UD デジタル 教科書体 NK-B" panose="02020700000000000000" pitchFamily="18" charset="-128"/>
            </a:endParaRPr>
          </a:p>
          <a:p>
            <a:r>
              <a:rPr lang="ja-JP" altLang="en-US" sz="2400" dirty="0">
                <a:solidFill>
                  <a:srgbClr val="6D91D1"/>
                </a:solidFill>
                <a:latin typeface="UD デジタル 教科書体 NK-B" panose="02020700000000000000" pitchFamily="18" charset="-128"/>
                <a:ea typeface="UD デジタル 教科書体 NK-B" panose="02020700000000000000" pitchFamily="18" charset="-128"/>
              </a:rPr>
              <a:t>　　　　　　　　　　　　　　るとき</a:t>
            </a:r>
          </a:p>
        </p:txBody>
      </p:sp>
      <p:sp>
        <p:nvSpPr>
          <p:cNvPr id="5" name="テキスト ボックス 4">
            <a:extLst>
              <a:ext uri="{FF2B5EF4-FFF2-40B4-BE49-F238E27FC236}">
                <a16:creationId xmlns:a16="http://schemas.microsoft.com/office/drawing/2014/main" id="{F848F0D6-CBEE-AC06-E2D3-098CD6A960A6}"/>
              </a:ext>
            </a:extLst>
          </p:cNvPr>
          <p:cNvSpPr txBox="1"/>
          <p:nvPr/>
        </p:nvSpPr>
        <p:spPr>
          <a:xfrm>
            <a:off x="748043" y="4498084"/>
            <a:ext cx="11362677" cy="1200329"/>
          </a:xfrm>
          <a:prstGeom prst="rect">
            <a:avLst/>
          </a:prstGeom>
          <a:noFill/>
        </p:spPr>
        <p:txBody>
          <a:bodyPr wrap="square">
            <a:spAutoFit/>
          </a:bodyPr>
          <a:lstStyle/>
          <a:p>
            <a:r>
              <a:rPr lang="ja-JP" altLang="en-US" sz="2400" b="1" dirty="0">
                <a:solidFill>
                  <a:schemeClr val="accent5">
                    <a:lumMod val="50000"/>
                  </a:schemeClr>
                </a:solidFill>
                <a:highlight>
                  <a:srgbClr val="FFFF00"/>
                </a:highlight>
                <a:latin typeface="UD デジタル 教科書体 NK-B" panose="02020700000000000000" pitchFamily="18" charset="-128"/>
                <a:ea typeface="UD デジタル 教科書体 NK-B" panose="02020700000000000000" pitchFamily="18" charset="-128"/>
              </a:rPr>
              <a:t>２　クラブ指導者への信頼</a:t>
            </a:r>
            <a:r>
              <a:rPr lang="ja-JP" altLang="en-US" dirty="0">
                <a:solidFill>
                  <a:srgbClr val="6D91D1"/>
                </a:solidFill>
                <a:latin typeface="UD デジタル 教科書体 NK-B" panose="02020700000000000000" pitchFamily="18" charset="-128"/>
                <a:ea typeface="UD デジタル 教科書体 NK-B" panose="02020700000000000000" pitchFamily="18" charset="-128"/>
              </a:rPr>
              <a:t>　</a:t>
            </a:r>
            <a:r>
              <a:rPr lang="ja-JP" altLang="en-US" sz="2400" dirty="0">
                <a:solidFill>
                  <a:srgbClr val="6D91D1"/>
                </a:solidFill>
                <a:latin typeface="UD デジタル 教科書体 NK-B" panose="02020700000000000000" pitchFamily="18" charset="-128"/>
                <a:ea typeface="UD デジタル 教科書体 NK-B" panose="02020700000000000000" pitchFamily="18" charset="-128"/>
              </a:rPr>
              <a:t>会員が、自分にはクラブに対する意見があり、クラブの指導</a:t>
            </a:r>
            <a:endParaRPr lang="en-US" altLang="ja-JP" sz="2400" dirty="0">
              <a:solidFill>
                <a:srgbClr val="6D91D1"/>
              </a:solidFill>
              <a:latin typeface="UD デジタル 教科書体 NK-B" panose="02020700000000000000" pitchFamily="18" charset="-128"/>
              <a:ea typeface="UD デジタル 教科書体 NK-B" panose="02020700000000000000" pitchFamily="18" charset="-128"/>
            </a:endParaRPr>
          </a:p>
          <a:p>
            <a:r>
              <a:rPr lang="ja-JP" altLang="en-US" sz="2400" dirty="0">
                <a:solidFill>
                  <a:srgbClr val="6D91D1"/>
                </a:solidFill>
                <a:latin typeface="UD デジタル 教科書体 NK-B" panose="02020700000000000000" pitchFamily="18" charset="-128"/>
                <a:ea typeface="UD デジタル 教科書体 NK-B" panose="02020700000000000000" pitchFamily="18" charset="-128"/>
              </a:rPr>
              <a:t>　　　　　　　　　　　　　　者は自分の考えを受け入れてくれていると感じ、クラブのために適切</a:t>
            </a:r>
            <a:endParaRPr lang="en-US" altLang="ja-JP" sz="2400" dirty="0">
              <a:solidFill>
                <a:srgbClr val="6D91D1"/>
              </a:solidFill>
              <a:latin typeface="UD デジタル 教科書体 NK-B" panose="02020700000000000000" pitchFamily="18" charset="-128"/>
              <a:ea typeface="UD デジタル 教科書体 NK-B" panose="02020700000000000000" pitchFamily="18" charset="-128"/>
            </a:endParaRPr>
          </a:p>
          <a:p>
            <a:r>
              <a:rPr lang="ja-JP" altLang="en-US" sz="2400" dirty="0">
                <a:solidFill>
                  <a:srgbClr val="6D91D1"/>
                </a:solidFill>
                <a:latin typeface="UD デジタル 教科書体 NK-B" panose="02020700000000000000" pitchFamily="18" charset="-128"/>
                <a:ea typeface="UD デジタル 教科書体 NK-B" panose="02020700000000000000" pitchFamily="18" charset="-128"/>
              </a:rPr>
              <a:t>　　　　　　　　　　　　　　な決定を下してくれる指導者を信頼している場合</a:t>
            </a:r>
          </a:p>
        </p:txBody>
      </p:sp>
      <p:sp>
        <p:nvSpPr>
          <p:cNvPr id="6" name="テキスト ボックス 5">
            <a:extLst>
              <a:ext uri="{FF2B5EF4-FFF2-40B4-BE49-F238E27FC236}">
                <a16:creationId xmlns:a16="http://schemas.microsoft.com/office/drawing/2014/main" id="{CC903777-3CC4-D6F7-DDE8-2F5024523C3B}"/>
              </a:ext>
            </a:extLst>
          </p:cNvPr>
          <p:cNvSpPr txBox="1"/>
          <p:nvPr/>
        </p:nvSpPr>
        <p:spPr>
          <a:xfrm>
            <a:off x="748042" y="2066497"/>
            <a:ext cx="10996917" cy="830997"/>
          </a:xfrm>
          <a:prstGeom prst="rect">
            <a:avLst/>
          </a:prstGeom>
          <a:noFill/>
        </p:spPr>
        <p:txBody>
          <a:bodyPr wrap="square">
            <a:spAutoFit/>
          </a:bodyPr>
          <a:lstStyle/>
          <a:p>
            <a:r>
              <a:rPr lang="ja-JP" altLang="en-US" sz="2400" b="1" dirty="0">
                <a:solidFill>
                  <a:schemeClr val="accent5">
                    <a:lumMod val="50000"/>
                  </a:schemeClr>
                </a:solidFill>
                <a:highlight>
                  <a:srgbClr val="FFFF00"/>
                </a:highlight>
                <a:latin typeface="UD デジタル 教科書体 N-B" panose="02020700000000000000" pitchFamily="17" charset="-128"/>
                <a:ea typeface="UD デジタル 教科書体 N-B" panose="02020700000000000000" pitchFamily="17" charset="-128"/>
              </a:rPr>
              <a:t>３自己成長の機会</a:t>
            </a:r>
            <a:r>
              <a:rPr lang="ja-JP" altLang="en-US" dirty="0">
                <a:solidFill>
                  <a:srgbClr val="6D91D1"/>
                </a:solidFill>
                <a:latin typeface="UD デジタル 教科書体 N-B" panose="02020700000000000000" pitchFamily="17" charset="-128"/>
                <a:ea typeface="UD デジタル 教科書体 N-B" panose="02020700000000000000" pitchFamily="17" charset="-128"/>
              </a:rPr>
              <a:t>　</a:t>
            </a:r>
            <a:r>
              <a:rPr lang="ja-JP" altLang="en-US" sz="2400" dirty="0">
                <a:solidFill>
                  <a:srgbClr val="6D91D1"/>
                </a:solidFill>
                <a:latin typeface="UD デジタル 教科書体 N-B" panose="02020700000000000000" pitchFamily="17" charset="-128"/>
                <a:ea typeface="UD デジタル 教科書体 N-B" panose="02020700000000000000" pitchFamily="17" charset="-128"/>
              </a:rPr>
              <a:t>会員が、クラブやロータリーが自分のスキルを伸ばし、磨　</a:t>
            </a:r>
            <a:endParaRPr lang="en-US" altLang="ja-JP" sz="2400" dirty="0">
              <a:solidFill>
                <a:srgbClr val="6D91D1"/>
              </a:solidFill>
              <a:latin typeface="UD デジタル 教科書体 N-B" panose="02020700000000000000" pitchFamily="17" charset="-128"/>
              <a:ea typeface="UD デジタル 教科書体 N-B" panose="02020700000000000000" pitchFamily="17" charset="-128"/>
            </a:endParaRPr>
          </a:p>
          <a:p>
            <a:r>
              <a:rPr lang="ja-JP" altLang="en-US" sz="2400" dirty="0">
                <a:solidFill>
                  <a:srgbClr val="6D91D1"/>
                </a:solidFill>
                <a:latin typeface="UD デジタル 教科書体 N-B" panose="02020700000000000000" pitchFamily="17" charset="-128"/>
                <a:ea typeface="UD デジタル 教科書体 N-B" panose="02020700000000000000" pitchFamily="17" charset="-128"/>
              </a:rPr>
              <a:t>　　　　　　　　 くための方法を提供してくれていると実感できるとき</a:t>
            </a:r>
          </a:p>
        </p:txBody>
      </p:sp>
      <p:sp>
        <p:nvSpPr>
          <p:cNvPr id="7" name="テキスト ボックス 6">
            <a:extLst>
              <a:ext uri="{FF2B5EF4-FFF2-40B4-BE49-F238E27FC236}">
                <a16:creationId xmlns:a16="http://schemas.microsoft.com/office/drawing/2014/main" id="{0F813DED-C5E7-0450-9462-6DC7A6A8F205}"/>
              </a:ext>
            </a:extLst>
          </p:cNvPr>
          <p:cNvSpPr txBox="1"/>
          <p:nvPr/>
        </p:nvSpPr>
        <p:spPr>
          <a:xfrm>
            <a:off x="748043" y="6081057"/>
            <a:ext cx="11545557" cy="830997"/>
          </a:xfrm>
          <a:prstGeom prst="rect">
            <a:avLst/>
          </a:prstGeom>
          <a:noFill/>
        </p:spPr>
        <p:txBody>
          <a:bodyPr wrap="square">
            <a:spAutoFit/>
          </a:bodyPr>
          <a:lstStyle/>
          <a:p>
            <a:r>
              <a:rPr lang="ja-JP" altLang="en-US" sz="2400" b="1" dirty="0">
                <a:solidFill>
                  <a:schemeClr val="accent5">
                    <a:lumMod val="50000"/>
                  </a:schemeClr>
                </a:solidFill>
                <a:highlight>
                  <a:srgbClr val="FFFF00"/>
                </a:highlight>
                <a:latin typeface="UD デジタル 教科書体 NK-B" panose="02020700000000000000" pitchFamily="18" charset="-128"/>
                <a:ea typeface="UD デジタル 教科書体 NK-B" panose="02020700000000000000" pitchFamily="18" charset="-128"/>
              </a:rPr>
              <a:t>５　意義ある奉仕 </a:t>
            </a:r>
            <a:r>
              <a:rPr lang="ja-JP" altLang="en-US" dirty="0">
                <a:solidFill>
                  <a:srgbClr val="6D91D1"/>
                </a:solidFill>
                <a:latin typeface="UD デジタル 教科書体 NK-B" panose="02020700000000000000" pitchFamily="18" charset="-128"/>
                <a:ea typeface="UD デジタル 教科書体 NK-B" panose="02020700000000000000" pitchFamily="18" charset="-128"/>
              </a:rPr>
              <a:t>　</a:t>
            </a:r>
            <a:r>
              <a:rPr lang="ja-JP" altLang="en-US" sz="2400" dirty="0">
                <a:solidFill>
                  <a:srgbClr val="6D91D1"/>
                </a:solidFill>
                <a:latin typeface="UD デジタル 教科書体 NK-B" panose="02020700000000000000" pitchFamily="18" charset="-128"/>
                <a:ea typeface="UD デジタル 教科書体 NK-B" panose="02020700000000000000" pitchFamily="18" charset="-128"/>
              </a:rPr>
              <a:t>会員が、自分たちのクラブが行う奉仕が世界や地域社会に変化をもた</a:t>
            </a:r>
            <a:endParaRPr lang="en-US" altLang="ja-JP" sz="2400" dirty="0">
              <a:solidFill>
                <a:srgbClr val="6D91D1"/>
              </a:solidFill>
              <a:latin typeface="UD デジタル 教科書体 NK-B" panose="02020700000000000000" pitchFamily="18" charset="-128"/>
              <a:ea typeface="UD デジタル 教科書体 NK-B" panose="02020700000000000000" pitchFamily="18" charset="-128"/>
            </a:endParaRPr>
          </a:p>
          <a:p>
            <a:r>
              <a:rPr lang="ja-JP" altLang="en-US" sz="2400" dirty="0">
                <a:solidFill>
                  <a:srgbClr val="6D91D1"/>
                </a:solidFill>
                <a:latin typeface="UD デジタル 教科書体 NK-B" panose="02020700000000000000" pitchFamily="18" charset="-128"/>
                <a:ea typeface="UD デジタル 教科書体 NK-B" panose="02020700000000000000" pitchFamily="18" charset="-128"/>
              </a:rPr>
              <a:t>　　　　　　　　　　　　　　らしていると感じるとき</a:t>
            </a:r>
          </a:p>
        </p:txBody>
      </p:sp>
      <p:sp>
        <p:nvSpPr>
          <p:cNvPr id="8" name="テキスト ボックス 7">
            <a:extLst>
              <a:ext uri="{FF2B5EF4-FFF2-40B4-BE49-F238E27FC236}">
                <a16:creationId xmlns:a16="http://schemas.microsoft.com/office/drawing/2014/main" id="{60185F8A-9A53-3A75-98CE-278E985C0EE6}"/>
              </a:ext>
            </a:extLst>
          </p:cNvPr>
          <p:cNvSpPr txBox="1"/>
          <p:nvPr/>
        </p:nvSpPr>
        <p:spPr>
          <a:xfrm>
            <a:off x="748042" y="1156876"/>
            <a:ext cx="11443958" cy="461665"/>
          </a:xfrm>
          <a:prstGeom prst="rect">
            <a:avLst/>
          </a:prstGeom>
          <a:noFill/>
        </p:spPr>
        <p:txBody>
          <a:bodyPr wrap="square">
            <a:spAutoFit/>
          </a:bodyPr>
          <a:lstStyle/>
          <a:p>
            <a:r>
              <a:rPr lang="ja-JP" altLang="en-US" sz="2400" b="1" dirty="0">
                <a:solidFill>
                  <a:schemeClr val="accent5">
                    <a:lumMod val="50000"/>
                  </a:schemeClr>
                </a:solidFill>
                <a:highlight>
                  <a:srgbClr val="FFFF00"/>
                </a:highlight>
                <a:latin typeface="UD デジタル 教科書体 NK-B" panose="02020700000000000000" pitchFamily="18" charset="-128"/>
                <a:ea typeface="UD デジタル 教科書体 NK-B" panose="02020700000000000000" pitchFamily="18" charset="-128"/>
              </a:rPr>
              <a:t>４　つながり</a:t>
            </a:r>
            <a:r>
              <a:rPr lang="ja-JP" altLang="en-US" dirty="0">
                <a:solidFill>
                  <a:srgbClr val="6D91D1"/>
                </a:solidFill>
                <a:latin typeface="UD デジタル 教科書体 NK-B" panose="02020700000000000000" pitchFamily="18" charset="-128"/>
                <a:ea typeface="UD デジタル 教科書体 NK-B" panose="02020700000000000000" pitchFamily="18" charset="-128"/>
              </a:rPr>
              <a:t>　　　　　　　</a:t>
            </a:r>
            <a:r>
              <a:rPr lang="ja-JP" altLang="en-US" sz="2400" dirty="0">
                <a:solidFill>
                  <a:srgbClr val="6D91D1"/>
                </a:solidFill>
                <a:latin typeface="UD デジタル 教科書体 NK-B" panose="02020700000000000000" pitchFamily="18" charset="-128"/>
                <a:ea typeface="UD デジタル 教科書体 NK-B" panose="02020700000000000000" pitchFamily="18" charset="-128"/>
              </a:rPr>
              <a:t>ロータリーを通じ、会員が貴重な人間関係を築いたと感じるとき</a:t>
            </a:r>
          </a:p>
        </p:txBody>
      </p:sp>
      <p:sp>
        <p:nvSpPr>
          <p:cNvPr id="9" name="コンテンツ プレースホルダー 2">
            <a:extLst>
              <a:ext uri="{FF2B5EF4-FFF2-40B4-BE49-F238E27FC236}">
                <a16:creationId xmlns:a16="http://schemas.microsoft.com/office/drawing/2014/main" id="{76039795-3A55-7123-7890-6013C95CDE31}"/>
              </a:ext>
            </a:extLst>
          </p:cNvPr>
          <p:cNvSpPr txBox="1">
            <a:spLocks/>
          </p:cNvSpPr>
          <p:nvPr/>
        </p:nvSpPr>
        <p:spPr>
          <a:xfrm>
            <a:off x="211573" y="655735"/>
            <a:ext cx="6842007" cy="6858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FFFFFF"/>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FFFFFF"/>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FFFFFF"/>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FFFFFF"/>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FFFFFF"/>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ja-JP" altLang="en-US" b="1" dirty="0">
                <a:solidFill>
                  <a:schemeClr val="tx1"/>
                </a:solidFill>
                <a:latin typeface="Meiryo UI" panose="020B0604030504040204" pitchFamily="50" charset="-128"/>
                <a:ea typeface="Meiryo UI" panose="020B0604030504040204" pitchFamily="50" charset="-128"/>
                <a:cs typeface="Arial" panose="020B0604020202020204" pitchFamily="34" charset="0"/>
              </a:rPr>
              <a:t>☆なぜロータリークラブに入会しましたか</a:t>
            </a:r>
            <a:endParaRPr lang="en-US" altLang="ja-JP"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defRPr/>
            </a:pPr>
            <a:endParaRPr kumimoji="1" lang="ja-JP" altLang="en-US" sz="2400" dirty="0">
              <a:solidFill>
                <a:schemeClr val="tx1"/>
              </a:solidFill>
            </a:endParaRPr>
          </a:p>
        </p:txBody>
      </p:sp>
      <p:sp>
        <p:nvSpPr>
          <p:cNvPr id="10" name="コンテンツ プレースホルダー 2">
            <a:extLst>
              <a:ext uri="{FF2B5EF4-FFF2-40B4-BE49-F238E27FC236}">
                <a16:creationId xmlns:a16="http://schemas.microsoft.com/office/drawing/2014/main" id="{15ABFA3B-D0CB-5FC3-643A-48AF8C9ED710}"/>
              </a:ext>
            </a:extLst>
          </p:cNvPr>
          <p:cNvSpPr txBox="1">
            <a:spLocks/>
          </p:cNvSpPr>
          <p:nvPr/>
        </p:nvSpPr>
        <p:spPr>
          <a:xfrm>
            <a:off x="211573" y="1566506"/>
            <a:ext cx="8470782" cy="6858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FFFFFF"/>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FFFFFF"/>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FFFFFF"/>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FFFFFF"/>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FFFFFF"/>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ja-JP" altLang="en-US" b="1" dirty="0">
                <a:solidFill>
                  <a:schemeClr val="tx1"/>
                </a:solidFill>
                <a:latin typeface="Meiryo UI" panose="020B0604030504040204" pitchFamily="50" charset="-128"/>
                <a:ea typeface="Meiryo UI" panose="020B0604030504040204" pitchFamily="50" charset="-128"/>
                <a:cs typeface="Arial" panose="020B0604020202020204" pitchFamily="34" charset="0"/>
              </a:rPr>
              <a:t>☆ロータリークラブの会員とはどのような人達ですか</a:t>
            </a:r>
            <a:endParaRPr lang="en-US" altLang="ja-JP"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defRPr/>
            </a:pPr>
            <a:endParaRPr kumimoji="1" lang="ja-JP" altLang="en-US" sz="2400" dirty="0">
              <a:solidFill>
                <a:schemeClr val="tx1"/>
              </a:solidFill>
            </a:endParaRPr>
          </a:p>
        </p:txBody>
      </p:sp>
      <p:sp>
        <p:nvSpPr>
          <p:cNvPr id="11" name="Content Placeholder 2">
            <a:extLst>
              <a:ext uri="{FF2B5EF4-FFF2-40B4-BE49-F238E27FC236}">
                <a16:creationId xmlns:a16="http://schemas.microsoft.com/office/drawing/2014/main" id="{65002CCC-20A1-D4A6-44C1-5D059C141DD9}"/>
              </a:ext>
            </a:extLst>
          </p:cNvPr>
          <p:cNvSpPr txBox="1">
            <a:spLocks/>
          </p:cNvSpPr>
          <p:nvPr/>
        </p:nvSpPr>
        <p:spPr bwMode="auto">
          <a:xfrm>
            <a:off x="316348" y="2863357"/>
            <a:ext cx="8129206"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3000" b="1" dirty="0">
                <a:latin typeface="Meiryo UI" panose="020B0604030504040204" pitchFamily="50" charset="-128"/>
                <a:ea typeface="Meiryo UI" panose="020B0604030504040204" pitchFamily="50" charset="-128"/>
                <a:cs typeface="Arial" panose="020B0604020202020204" pitchFamily="34" charset="0"/>
              </a:rPr>
              <a:t>☆ロータリークラブはどのような事をしているのですか　</a:t>
            </a:r>
            <a:r>
              <a:rPr lang="ja-JP" altLang="en-US" sz="3000" dirty="0">
                <a:latin typeface="Meiryo UI" panose="020B0604030504040204" pitchFamily="50" charset="-128"/>
                <a:ea typeface="Meiryo UI" panose="020B0604030504040204" pitchFamily="50" charset="-128"/>
                <a:cs typeface="Arial" panose="020B0604020202020204" pitchFamily="34" charset="0"/>
              </a:rPr>
              <a:t>　</a:t>
            </a:r>
            <a:r>
              <a:rPr lang="ja-JP" altLang="en-US" sz="3000" b="1" dirty="0">
                <a:latin typeface="Arial" panose="020B0604020202020204" pitchFamily="34" charset="0"/>
                <a:ea typeface="Meiryo UI" panose="020B0604030504040204" pitchFamily="50" charset="-128"/>
                <a:cs typeface="Arial" panose="020B0604020202020204" pitchFamily="34" charset="0"/>
              </a:rPr>
              <a:t>　</a:t>
            </a:r>
            <a:endParaRPr lang="en-US" altLang="ja-JP" sz="3000" b="1" dirty="0">
              <a:latin typeface="Arial" panose="020B0604020202020204" pitchFamily="34" charset="0"/>
              <a:ea typeface="Meiryo UI" panose="020B0604030504040204" pitchFamily="50" charset="-128"/>
              <a:cs typeface="Arial" panose="020B0604020202020204" pitchFamily="34" charset="0"/>
            </a:endParaRPr>
          </a:p>
        </p:txBody>
      </p:sp>
      <p:sp>
        <p:nvSpPr>
          <p:cNvPr id="12" name="Content Placeholder 2">
            <a:extLst>
              <a:ext uri="{FF2B5EF4-FFF2-40B4-BE49-F238E27FC236}">
                <a16:creationId xmlns:a16="http://schemas.microsoft.com/office/drawing/2014/main" id="{F082B940-8D32-4409-2EB1-02F1C82CD8BF}"/>
              </a:ext>
            </a:extLst>
          </p:cNvPr>
          <p:cNvSpPr txBox="1">
            <a:spLocks/>
          </p:cNvSpPr>
          <p:nvPr/>
        </p:nvSpPr>
        <p:spPr bwMode="auto">
          <a:xfrm>
            <a:off x="316348" y="4045604"/>
            <a:ext cx="8395906"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3000" b="1" dirty="0">
                <a:latin typeface="Meiryo UI" panose="020B0604030504040204" pitchFamily="50" charset="-128"/>
                <a:ea typeface="Meiryo UI" panose="020B0604030504040204" pitchFamily="50" charset="-128"/>
                <a:cs typeface="Arial" panose="020B0604020202020204" pitchFamily="34" charset="0"/>
              </a:rPr>
              <a:t>☆なぜロータリークラブ会員であり続けているのですか</a:t>
            </a:r>
            <a:r>
              <a:rPr lang="ja-JP" altLang="en-US" sz="3000" dirty="0">
                <a:latin typeface="Meiryo UI" panose="020B0604030504040204" pitchFamily="50" charset="-128"/>
                <a:ea typeface="Meiryo UI" panose="020B0604030504040204" pitchFamily="50" charset="-128"/>
                <a:cs typeface="Arial" panose="020B0604020202020204" pitchFamily="34" charset="0"/>
              </a:rPr>
              <a:t>　</a:t>
            </a:r>
            <a:r>
              <a:rPr lang="ja-JP" altLang="en-US" sz="3000" b="1" dirty="0">
                <a:latin typeface="Arial" panose="020B0604020202020204" pitchFamily="34" charset="0"/>
                <a:ea typeface="Meiryo UI" panose="020B0604030504040204" pitchFamily="50" charset="-128"/>
                <a:cs typeface="Arial" panose="020B0604020202020204" pitchFamily="34" charset="0"/>
              </a:rPr>
              <a:t>　</a:t>
            </a:r>
            <a:endParaRPr lang="en-US" altLang="ja-JP" sz="3000" b="1" dirty="0">
              <a:latin typeface="Arial" panose="020B0604020202020204" pitchFamily="34" charset="0"/>
              <a:ea typeface="Meiryo UI" panose="020B0604030504040204" pitchFamily="50" charset="-128"/>
              <a:cs typeface="Arial" panose="020B0604020202020204" pitchFamily="34" charset="0"/>
            </a:endParaRPr>
          </a:p>
        </p:txBody>
      </p:sp>
      <p:sp>
        <p:nvSpPr>
          <p:cNvPr id="13" name="Content Placeholder 2">
            <a:extLst>
              <a:ext uri="{FF2B5EF4-FFF2-40B4-BE49-F238E27FC236}">
                <a16:creationId xmlns:a16="http://schemas.microsoft.com/office/drawing/2014/main" id="{A0C850C8-47FB-3A29-EA1B-BAE2C525F5B0}"/>
              </a:ext>
            </a:extLst>
          </p:cNvPr>
          <p:cNvSpPr txBox="1">
            <a:spLocks/>
          </p:cNvSpPr>
          <p:nvPr/>
        </p:nvSpPr>
        <p:spPr bwMode="auto">
          <a:xfrm>
            <a:off x="316348" y="5552972"/>
            <a:ext cx="7395781"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3000" b="1" dirty="0">
                <a:latin typeface="Meiryo UI" panose="020B0604030504040204" pitchFamily="50" charset="-128"/>
                <a:ea typeface="Meiryo UI" panose="020B0604030504040204" pitchFamily="50" charset="-128"/>
                <a:cs typeface="Arial" panose="020B0604020202020204" pitchFamily="34" charset="0"/>
              </a:rPr>
              <a:t>☆あなたのクラブを代表する活動は何ですか？</a:t>
            </a:r>
            <a:r>
              <a:rPr lang="ja-JP" altLang="en-US" sz="3000" dirty="0">
                <a:latin typeface="Meiryo UI" panose="020B0604030504040204" pitchFamily="50" charset="-128"/>
                <a:ea typeface="Meiryo UI" panose="020B0604030504040204" pitchFamily="50" charset="-128"/>
                <a:cs typeface="Arial" panose="020B0604020202020204" pitchFamily="34" charset="0"/>
              </a:rPr>
              <a:t>　</a:t>
            </a:r>
            <a:r>
              <a:rPr lang="ja-JP" altLang="en-US" sz="3000" b="1" dirty="0">
                <a:latin typeface="Arial" panose="020B0604020202020204" pitchFamily="34" charset="0"/>
                <a:ea typeface="Meiryo UI" panose="020B0604030504040204" pitchFamily="50" charset="-128"/>
                <a:cs typeface="Arial" panose="020B0604020202020204" pitchFamily="34" charset="0"/>
              </a:rPr>
              <a:t>　</a:t>
            </a:r>
            <a:endParaRPr lang="en-US" altLang="ja-JP" sz="3000" b="1"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7598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ppt_w/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ppt_x</p:attrName>
                                        </p:attrNameLst>
                                      </p:cBhvr>
                                      <p:tavLst>
                                        <p:tav tm="0">
                                          <p:val>
                                            <p:strVal val="#ppt_x-#ppt_w/2"/>
                                          </p:val>
                                        </p:tav>
                                        <p:tav tm="100000">
                                          <p:val>
                                            <p:strVal val="#ppt_x"/>
                                          </p:val>
                                        </p:tav>
                                      </p:tavLst>
                                    </p:anim>
                                    <p:anim calcmode="lin" valueType="num">
                                      <p:cBhvr>
                                        <p:cTn id="38" dur="500" fill="hold"/>
                                        <p:tgtEl>
                                          <p:spTgt spid="11"/>
                                        </p:tgtEl>
                                        <p:attrNameLst>
                                          <p:attrName>ppt_y</p:attrName>
                                        </p:attrNameLst>
                                      </p:cBhvr>
                                      <p:tavLst>
                                        <p:tav tm="0">
                                          <p:val>
                                            <p:strVal val="#ppt_y"/>
                                          </p:val>
                                        </p:tav>
                                        <p:tav tm="100000">
                                          <p:val>
                                            <p:strVal val="#ppt_y"/>
                                          </p:val>
                                        </p:tav>
                                      </p:tavLst>
                                    </p:anim>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7"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ppt_w/2"/>
                                          </p:val>
                                        </p:tav>
                                        <p:tav tm="100000">
                                          <p:val>
                                            <p:strVal val="#ppt_x"/>
                                          </p:val>
                                        </p:tav>
                                      </p:tavLst>
                                    </p:anim>
                                    <p:anim calcmode="lin" valueType="num">
                                      <p:cBhvr>
                                        <p:cTn id="53" dur="500" fill="hold"/>
                                        <p:tgtEl>
                                          <p:spTgt spid="12"/>
                                        </p:tgtEl>
                                        <p:attrNameLst>
                                          <p:attrName>ppt_y</p:attrName>
                                        </p:attrNameLst>
                                      </p:cBhvr>
                                      <p:tavLst>
                                        <p:tav tm="0">
                                          <p:val>
                                            <p:strVal val="#ppt_y"/>
                                          </p:val>
                                        </p:tav>
                                        <p:tav tm="100000">
                                          <p:val>
                                            <p:strVal val="#ppt_y"/>
                                          </p:val>
                                        </p:tav>
                                      </p:tavLst>
                                    </p:anim>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7" presetClass="entr" presetSubtype="8"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ppt_x</p:attrName>
                                        </p:attrNameLst>
                                      </p:cBhvr>
                                      <p:tavLst>
                                        <p:tav tm="0">
                                          <p:val>
                                            <p:strVal val="#ppt_x-#ppt_w/2"/>
                                          </p:val>
                                        </p:tav>
                                        <p:tav tm="100000">
                                          <p:val>
                                            <p:strVal val="#ppt_x"/>
                                          </p:val>
                                        </p:tav>
                                      </p:tavLst>
                                    </p:anim>
                                    <p:anim calcmode="lin" valueType="num">
                                      <p:cBhvr>
                                        <p:cTn id="68" dur="500" fill="hold"/>
                                        <p:tgtEl>
                                          <p:spTgt spid="13"/>
                                        </p:tgtEl>
                                        <p:attrNameLst>
                                          <p:attrName>ppt_y</p:attrName>
                                        </p:attrNameLst>
                                      </p:cBhvr>
                                      <p:tavLst>
                                        <p:tav tm="0">
                                          <p:val>
                                            <p:strVal val="#ppt_y"/>
                                          </p:val>
                                        </p:tav>
                                        <p:tav tm="100000">
                                          <p:val>
                                            <p:strVal val="#ppt_y"/>
                                          </p:val>
                                        </p:tav>
                                      </p:tavLst>
                                    </p:anim>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ppt_w</p:attrName>
                                        </p:attrNameLst>
                                      </p:cBhvr>
                                      <p:tavLst>
                                        <p:tav tm="0">
                                          <p:val>
                                            <p:fltVal val="0"/>
                                          </p:val>
                                        </p:tav>
                                        <p:tav tm="100000">
                                          <p:val>
                                            <p:strVal val="#ppt_w"/>
                                          </p:val>
                                        </p:tav>
                                      </p:tavLst>
                                    </p:anim>
                                    <p:anim calcmode="lin" valueType="num">
                                      <p:cBhvr>
                                        <p:cTn id="76" dur="500" fill="hold"/>
                                        <p:tgtEl>
                                          <p:spTgt spid="7"/>
                                        </p:tgtEl>
                                        <p:attrNameLst>
                                          <p:attrName>ppt_h</p:attrName>
                                        </p:attrNameLst>
                                      </p:cBhvr>
                                      <p:tavLst>
                                        <p:tav tm="0">
                                          <p:val>
                                            <p:fltVal val="0"/>
                                          </p:val>
                                        </p:tav>
                                        <p:tav tm="100000">
                                          <p:val>
                                            <p:strVal val="#ppt_h"/>
                                          </p:val>
                                        </p:tav>
                                      </p:tavLst>
                                    </p:anim>
                                    <p:animEffect transition="in" filter="fade">
                                      <p:cBhvr>
                                        <p:cTn id="7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0">
            <a:extLst>
              <a:ext uri="{FF2B5EF4-FFF2-40B4-BE49-F238E27FC236}">
                <a16:creationId xmlns:a16="http://schemas.microsoft.com/office/drawing/2014/main" id="{075DE774-5654-C905-C3E1-D975CB0EFBEC}"/>
              </a:ext>
            </a:extLst>
          </p:cNvPr>
          <p:cNvSpPr/>
          <p:nvPr/>
        </p:nvSpPr>
        <p:spPr bwMode="auto">
          <a:xfrm>
            <a:off x="229705" y="2229642"/>
            <a:ext cx="11812130" cy="477813"/>
          </a:xfrm>
          <a:prstGeom prst="roundRect">
            <a:avLst/>
          </a:prstGeom>
          <a:solidFill>
            <a:schemeClr val="accent1">
              <a:lumMod val="7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3" name="正方形/長方形 2">
            <a:extLst>
              <a:ext uri="{FF2B5EF4-FFF2-40B4-BE49-F238E27FC236}">
                <a16:creationId xmlns:a16="http://schemas.microsoft.com/office/drawing/2014/main" id="{4136016D-5125-D650-FD7C-BA346FA086A1}"/>
              </a:ext>
            </a:extLst>
          </p:cNvPr>
          <p:cNvSpPr/>
          <p:nvPr/>
        </p:nvSpPr>
        <p:spPr>
          <a:xfrm>
            <a:off x="2664830" y="2237716"/>
            <a:ext cx="6941881" cy="461665"/>
          </a:xfrm>
          <a:prstGeom prst="rect">
            <a:avLst/>
          </a:prstGeom>
        </p:spPr>
        <p:txBody>
          <a:bodyPr wrap="square">
            <a:spAutoFit/>
          </a:body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元気なクラブづくり（行動計画）推進　＋　ポリオ根絶</a:t>
            </a:r>
          </a:p>
        </p:txBody>
      </p:sp>
      <p:grpSp>
        <p:nvGrpSpPr>
          <p:cNvPr id="4" name="グループ化 3">
            <a:extLst>
              <a:ext uri="{FF2B5EF4-FFF2-40B4-BE49-F238E27FC236}">
                <a16:creationId xmlns:a16="http://schemas.microsoft.com/office/drawing/2014/main" id="{41684258-62B8-5692-A742-06A0F3D636EC}"/>
              </a:ext>
            </a:extLst>
          </p:cNvPr>
          <p:cNvGrpSpPr/>
          <p:nvPr/>
        </p:nvGrpSpPr>
        <p:grpSpPr>
          <a:xfrm>
            <a:off x="229705" y="6023498"/>
            <a:ext cx="11812130" cy="702881"/>
            <a:chOff x="229705" y="6023498"/>
            <a:chExt cx="11812130" cy="702881"/>
          </a:xfrm>
        </p:grpSpPr>
        <p:grpSp>
          <p:nvGrpSpPr>
            <p:cNvPr id="5" name="グループ化 4">
              <a:extLst>
                <a:ext uri="{FF2B5EF4-FFF2-40B4-BE49-F238E27FC236}">
                  <a16:creationId xmlns:a16="http://schemas.microsoft.com/office/drawing/2014/main" id="{928FF8B9-167A-A44C-6FC7-2AD4E470BD74}"/>
                </a:ext>
              </a:extLst>
            </p:cNvPr>
            <p:cNvGrpSpPr/>
            <p:nvPr/>
          </p:nvGrpSpPr>
          <p:grpSpPr>
            <a:xfrm>
              <a:off x="229705" y="6023498"/>
              <a:ext cx="11812130" cy="702881"/>
              <a:chOff x="70758" y="6078121"/>
              <a:chExt cx="12050484" cy="702881"/>
            </a:xfrm>
            <a:solidFill>
              <a:schemeClr val="accent1">
                <a:lumMod val="75000"/>
              </a:schemeClr>
            </a:solidFill>
          </p:grpSpPr>
          <p:sp>
            <p:nvSpPr>
              <p:cNvPr id="7" name="角丸四角形 58">
                <a:extLst>
                  <a:ext uri="{FF2B5EF4-FFF2-40B4-BE49-F238E27FC236}">
                    <a16:creationId xmlns:a16="http://schemas.microsoft.com/office/drawing/2014/main" id="{1D5B1472-E38D-89ED-2211-CAE6474B0BF5}"/>
                  </a:ext>
                </a:extLst>
              </p:cNvPr>
              <p:cNvSpPr/>
              <p:nvPr/>
            </p:nvSpPr>
            <p:spPr bwMode="auto">
              <a:xfrm>
                <a:off x="70758" y="6078121"/>
                <a:ext cx="12050484" cy="702881"/>
              </a:xfrm>
              <a:prstGeom prst="roundRect">
                <a:avLst>
                  <a:gd name="adj" fmla="val 16810"/>
                </a:avLst>
              </a:prstGeom>
              <a:grp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grpSp>
            <p:nvGrpSpPr>
              <p:cNvPr id="8" name="グループ化 7">
                <a:extLst>
                  <a:ext uri="{FF2B5EF4-FFF2-40B4-BE49-F238E27FC236}">
                    <a16:creationId xmlns:a16="http://schemas.microsoft.com/office/drawing/2014/main" id="{3D3A639D-8B17-A6BC-6164-4DF0A44D0EB4}"/>
                  </a:ext>
                </a:extLst>
              </p:cNvPr>
              <p:cNvGrpSpPr/>
              <p:nvPr/>
            </p:nvGrpSpPr>
            <p:grpSpPr>
              <a:xfrm>
                <a:off x="356756" y="6136264"/>
                <a:ext cx="11572285" cy="510206"/>
                <a:chOff x="734856" y="5995269"/>
                <a:chExt cx="11572285" cy="510206"/>
              </a:xfrm>
              <a:grpFill/>
            </p:grpSpPr>
            <p:sp>
              <p:nvSpPr>
                <p:cNvPr id="9" name="正方形/長方形 8">
                  <a:extLst>
                    <a:ext uri="{FF2B5EF4-FFF2-40B4-BE49-F238E27FC236}">
                      <a16:creationId xmlns:a16="http://schemas.microsoft.com/office/drawing/2014/main" id="{CFA5B0FB-29F9-4306-7223-09BE75699239}"/>
                    </a:ext>
                  </a:extLst>
                </p:cNvPr>
                <p:cNvSpPr>
                  <a:spLocks noChangeArrowheads="1"/>
                </p:cNvSpPr>
                <p:nvPr/>
              </p:nvSpPr>
              <p:spPr bwMode="auto">
                <a:xfrm>
                  <a:off x="8673743" y="6020625"/>
                  <a:ext cx="1761599"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ビジョン声明</a:t>
                  </a:r>
                </a:p>
              </p:txBody>
            </p:sp>
            <p:sp>
              <p:nvSpPr>
                <p:cNvPr id="10" name="正方形/長方形 9">
                  <a:extLst>
                    <a:ext uri="{FF2B5EF4-FFF2-40B4-BE49-F238E27FC236}">
                      <a16:creationId xmlns:a16="http://schemas.microsoft.com/office/drawing/2014/main" id="{CFF2FF63-FCEC-58C5-5F98-6F18DE4B3BF3}"/>
                    </a:ext>
                  </a:extLst>
                </p:cNvPr>
                <p:cNvSpPr>
                  <a:spLocks noChangeArrowheads="1"/>
                </p:cNvSpPr>
                <p:nvPr/>
              </p:nvSpPr>
              <p:spPr bwMode="auto">
                <a:xfrm>
                  <a:off x="734856" y="6033738"/>
                  <a:ext cx="2383031"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ロータリーの目的</a:t>
                  </a:r>
                </a:p>
              </p:txBody>
            </p:sp>
            <p:sp>
              <p:nvSpPr>
                <p:cNvPr id="11" name="正方形/長方形 10">
                  <a:extLst>
                    <a:ext uri="{FF2B5EF4-FFF2-40B4-BE49-F238E27FC236}">
                      <a16:creationId xmlns:a16="http://schemas.microsoft.com/office/drawing/2014/main" id="{3092D624-5157-47F1-9961-A7FB3DDAB78A}"/>
                    </a:ext>
                  </a:extLst>
                </p:cNvPr>
                <p:cNvSpPr>
                  <a:spLocks noChangeArrowheads="1"/>
                </p:cNvSpPr>
                <p:nvPr/>
              </p:nvSpPr>
              <p:spPr bwMode="auto">
                <a:xfrm>
                  <a:off x="6295636" y="6043810"/>
                  <a:ext cx="2072315"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中核的価値観</a:t>
                  </a:r>
                </a:p>
              </p:txBody>
            </p:sp>
            <p:sp>
              <p:nvSpPr>
                <p:cNvPr id="12" name="正方形/長方形 11">
                  <a:extLst>
                    <a:ext uri="{FF2B5EF4-FFF2-40B4-BE49-F238E27FC236}">
                      <a16:creationId xmlns:a16="http://schemas.microsoft.com/office/drawing/2014/main" id="{28D942E4-8A81-B113-7A34-8DB6AA9080A3}"/>
                    </a:ext>
                  </a:extLst>
                </p:cNvPr>
                <p:cNvSpPr>
                  <a:spLocks noChangeArrowheads="1"/>
                </p:cNvSpPr>
                <p:nvPr/>
              </p:nvSpPr>
              <p:spPr bwMode="auto">
                <a:xfrm>
                  <a:off x="3266111" y="6043809"/>
                  <a:ext cx="1786129"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四つのテスト</a:t>
                  </a:r>
                </a:p>
              </p:txBody>
            </p:sp>
            <p:sp>
              <p:nvSpPr>
                <p:cNvPr id="13" name="正方形/長方形 12">
                  <a:extLst>
                    <a:ext uri="{FF2B5EF4-FFF2-40B4-BE49-F238E27FC236}">
                      <a16:creationId xmlns:a16="http://schemas.microsoft.com/office/drawing/2014/main" id="{7D392E46-5D4E-B796-A09E-E788EB9194AA}"/>
                    </a:ext>
                  </a:extLst>
                </p:cNvPr>
                <p:cNvSpPr>
                  <a:spLocks noChangeArrowheads="1"/>
                </p:cNvSpPr>
                <p:nvPr/>
              </p:nvSpPr>
              <p:spPr bwMode="auto">
                <a:xfrm>
                  <a:off x="10862802" y="5995269"/>
                  <a:ext cx="1444339"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行動計画</a:t>
                  </a:r>
                </a:p>
              </p:txBody>
            </p:sp>
          </p:grpSp>
        </p:grpSp>
        <p:sp>
          <p:nvSpPr>
            <p:cNvPr id="6" name="正方形/長方形 5">
              <a:extLst>
                <a:ext uri="{FF2B5EF4-FFF2-40B4-BE49-F238E27FC236}">
                  <a16:creationId xmlns:a16="http://schemas.microsoft.com/office/drawing/2014/main" id="{3A8DA911-5F9A-275B-344B-518450D2BB17}"/>
                </a:ext>
              </a:extLst>
            </p:cNvPr>
            <p:cNvSpPr>
              <a:spLocks noChangeArrowheads="1"/>
            </p:cNvSpPr>
            <p:nvPr/>
          </p:nvSpPr>
          <p:spPr bwMode="auto">
            <a:xfrm>
              <a:off x="4792753" y="6143231"/>
              <a:ext cx="1005403" cy="461665"/>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奉　仕</a:t>
              </a:r>
            </a:p>
          </p:txBody>
        </p:sp>
      </p:grpSp>
      <p:sp>
        <p:nvSpPr>
          <p:cNvPr id="14" name="角丸四角形 10">
            <a:extLst>
              <a:ext uri="{FF2B5EF4-FFF2-40B4-BE49-F238E27FC236}">
                <a16:creationId xmlns:a16="http://schemas.microsoft.com/office/drawing/2014/main" id="{CF61F45A-0984-05F8-C9B5-055AF326D62E}"/>
              </a:ext>
            </a:extLst>
          </p:cNvPr>
          <p:cNvSpPr/>
          <p:nvPr/>
        </p:nvSpPr>
        <p:spPr bwMode="auto">
          <a:xfrm>
            <a:off x="273033" y="5303344"/>
            <a:ext cx="7799869" cy="546977"/>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15" name="テキスト ボックス 14">
            <a:extLst>
              <a:ext uri="{FF2B5EF4-FFF2-40B4-BE49-F238E27FC236}">
                <a16:creationId xmlns:a16="http://schemas.microsoft.com/office/drawing/2014/main" id="{CD2EA5F8-EB23-5264-6C28-2E32E5D49541}"/>
              </a:ext>
            </a:extLst>
          </p:cNvPr>
          <p:cNvSpPr txBox="1"/>
          <p:nvPr/>
        </p:nvSpPr>
        <p:spPr>
          <a:xfrm>
            <a:off x="680904" y="5330366"/>
            <a:ext cx="3480119" cy="523220"/>
          </a:xfrm>
          <a:prstGeom prst="rect">
            <a:avLst/>
          </a:prstGeom>
          <a:noFill/>
        </p:spPr>
        <p:txBody>
          <a:bodyPr wrap="square" rtlCol="0">
            <a:spAutoFit/>
          </a:bodyPr>
          <a:lstStyle/>
          <a:p>
            <a:r>
              <a:rPr kumimoji="1" lang="ja-JP" altLang="en-US" sz="2800" b="1" dirty="0">
                <a:solidFill>
                  <a:srgbClr val="FFFF00"/>
                </a:solidFill>
                <a:latin typeface="Meiryo UI" panose="020B0604030504040204" pitchFamily="50" charset="-128"/>
                <a:ea typeface="Meiryo UI" panose="020B0604030504040204" pitchFamily="50" charset="-128"/>
              </a:rPr>
              <a:t>国際ロータリー（</a:t>
            </a:r>
            <a:r>
              <a:rPr kumimoji="1" lang="en-US" altLang="ja-JP" sz="2800" b="1" dirty="0">
                <a:solidFill>
                  <a:srgbClr val="FFFF00"/>
                </a:solidFill>
                <a:latin typeface="Meiryo UI" panose="020B0604030504040204" pitchFamily="50" charset="-128"/>
                <a:ea typeface="Meiryo UI" panose="020B0604030504040204" pitchFamily="50" charset="-128"/>
              </a:rPr>
              <a:t>RI)</a:t>
            </a:r>
            <a:endParaRPr kumimoji="1" lang="ja-JP" altLang="en-US" sz="2800" b="1" dirty="0">
              <a:solidFill>
                <a:srgbClr val="FFFF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CF2AAAFD-53F4-58D6-D3D3-19ECB024AB89}"/>
              </a:ext>
            </a:extLst>
          </p:cNvPr>
          <p:cNvSpPr txBox="1"/>
          <p:nvPr/>
        </p:nvSpPr>
        <p:spPr>
          <a:xfrm>
            <a:off x="4434872" y="5292870"/>
            <a:ext cx="3824123" cy="523220"/>
          </a:xfrm>
          <a:prstGeom prst="rect">
            <a:avLst/>
          </a:prstGeom>
          <a:noFill/>
        </p:spPr>
        <p:txBody>
          <a:bodyPr wrap="square" rtlCol="0">
            <a:spAutoFit/>
          </a:bodyPr>
          <a:lstStyle/>
          <a:p>
            <a:r>
              <a:rPr kumimoji="1" lang="ja-JP" altLang="en-US" sz="2800" b="1" dirty="0">
                <a:solidFill>
                  <a:srgbClr val="FFFF00"/>
                </a:solidFill>
                <a:latin typeface="Meiryo UI" panose="020B0604030504040204" pitchFamily="50" charset="-128"/>
                <a:ea typeface="Meiryo UI" panose="020B0604030504040204" pitchFamily="50" charset="-128"/>
              </a:rPr>
              <a:t>ロータリー財団（</a:t>
            </a:r>
            <a:r>
              <a:rPr kumimoji="1" lang="en-US" altLang="ja-JP" sz="2800" b="1" dirty="0">
                <a:solidFill>
                  <a:srgbClr val="FFFF00"/>
                </a:solidFill>
                <a:latin typeface="Meiryo UI" panose="020B0604030504040204" pitchFamily="50" charset="-128"/>
                <a:ea typeface="Meiryo UI" panose="020B0604030504040204" pitchFamily="50" charset="-128"/>
              </a:rPr>
              <a:t>TRF)</a:t>
            </a:r>
            <a:endParaRPr kumimoji="1" lang="ja-JP" altLang="en-US" sz="2800" b="1" dirty="0">
              <a:solidFill>
                <a:srgbClr val="FFFF00"/>
              </a:solidFill>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9D465955-1A5E-8FA9-0682-89D48A889847}"/>
              </a:ext>
            </a:extLst>
          </p:cNvPr>
          <p:cNvGrpSpPr/>
          <p:nvPr/>
        </p:nvGrpSpPr>
        <p:grpSpPr>
          <a:xfrm>
            <a:off x="2825460" y="2728952"/>
            <a:ext cx="2559692" cy="2043207"/>
            <a:chOff x="2825460" y="2728952"/>
            <a:chExt cx="2559692" cy="2043207"/>
          </a:xfrm>
        </p:grpSpPr>
        <p:sp>
          <p:nvSpPr>
            <p:cNvPr id="18" name="吹き出し: 左矢印 17">
              <a:extLst>
                <a:ext uri="{FF2B5EF4-FFF2-40B4-BE49-F238E27FC236}">
                  <a16:creationId xmlns:a16="http://schemas.microsoft.com/office/drawing/2014/main" id="{6C3C9C06-C457-3AB3-BF9F-C730838F5645}"/>
                </a:ext>
              </a:extLst>
            </p:cNvPr>
            <p:cNvSpPr/>
            <p:nvPr/>
          </p:nvSpPr>
          <p:spPr>
            <a:xfrm>
              <a:off x="2825460" y="2771705"/>
              <a:ext cx="2559692" cy="1790273"/>
            </a:xfrm>
            <a:prstGeom prst="leftArrowCallout">
              <a:avLst>
                <a:gd name="adj1" fmla="val 25000"/>
                <a:gd name="adj2" fmla="val 25000"/>
                <a:gd name="adj3" fmla="val 26653"/>
                <a:gd name="adj4" fmla="val 774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1">
              <a:extLst>
                <a:ext uri="{FF2B5EF4-FFF2-40B4-BE49-F238E27FC236}">
                  <a16:creationId xmlns:a16="http://schemas.microsoft.com/office/drawing/2014/main" id="{F2EE03CC-6ADE-728A-1D50-899D5D691AEA}"/>
                </a:ext>
              </a:extLst>
            </p:cNvPr>
            <p:cNvSpPr txBox="1"/>
            <p:nvPr/>
          </p:nvSpPr>
          <p:spPr bwMode="auto">
            <a:xfrm>
              <a:off x="3958644" y="2789638"/>
              <a:ext cx="1186825" cy="461665"/>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地　区</a:t>
              </a:r>
            </a:p>
          </p:txBody>
        </p:sp>
        <p:sp>
          <p:nvSpPr>
            <p:cNvPr id="20" name="テキスト ボックス 11">
              <a:extLst>
                <a:ext uri="{FF2B5EF4-FFF2-40B4-BE49-F238E27FC236}">
                  <a16:creationId xmlns:a16="http://schemas.microsoft.com/office/drawing/2014/main" id="{74E2A17F-AD8D-A033-170C-818A7701DF59}"/>
                </a:ext>
              </a:extLst>
            </p:cNvPr>
            <p:cNvSpPr txBox="1"/>
            <p:nvPr/>
          </p:nvSpPr>
          <p:spPr bwMode="auto">
            <a:xfrm>
              <a:off x="4105306" y="3615912"/>
              <a:ext cx="893500" cy="461665"/>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３４</a:t>
              </a:r>
            </a:p>
          </p:txBody>
        </p:sp>
        <p:sp>
          <p:nvSpPr>
            <p:cNvPr id="21" name="吹き出し: 左矢印 20">
              <a:extLst>
                <a:ext uri="{FF2B5EF4-FFF2-40B4-BE49-F238E27FC236}">
                  <a16:creationId xmlns:a16="http://schemas.microsoft.com/office/drawing/2014/main" id="{1DEEE07B-70F2-572B-430B-7DA7B0B0EAE2}"/>
                </a:ext>
              </a:extLst>
            </p:cNvPr>
            <p:cNvSpPr/>
            <p:nvPr/>
          </p:nvSpPr>
          <p:spPr>
            <a:xfrm>
              <a:off x="2825460" y="2765509"/>
              <a:ext cx="2558246" cy="1802667"/>
            </a:xfrm>
            <a:prstGeom prst="leftArrowCallout">
              <a:avLst>
                <a:gd name="adj1" fmla="val 25000"/>
                <a:gd name="adj2" fmla="val 25000"/>
                <a:gd name="adj3" fmla="val 26653"/>
                <a:gd name="adj4" fmla="val 774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9">
              <a:extLst>
                <a:ext uri="{FF2B5EF4-FFF2-40B4-BE49-F238E27FC236}">
                  <a16:creationId xmlns:a16="http://schemas.microsoft.com/office/drawing/2014/main" id="{8000091F-821A-616E-43F6-66887B08F8C4}"/>
                </a:ext>
              </a:extLst>
            </p:cNvPr>
            <p:cNvSpPr txBox="1"/>
            <p:nvPr/>
          </p:nvSpPr>
          <p:spPr bwMode="auto">
            <a:xfrm>
              <a:off x="3399145" y="3074720"/>
              <a:ext cx="1984561" cy="830997"/>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ガバナー</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地区委員</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en-US" altLang="ja-JP" sz="1600" b="1" dirty="0">
                  <a:solidFill>
                    <a:srgbClr val="FFFF00"/>
                  </a:solidFill>
                  <a:latin typeface="Meiryo UI" panose="020B0604030504040204" pitchFamily="50" charset="-128"/>
                  <a:ea typeface="Meiryo UI" panose="020B0604030504040204" pitchFamily="50" charset="-128"/>
                </a:rPr>
                <a:t>R</a:t>
              </a:r>
              <a:r>
                <a:rPr lang="ja-JP" altLang="en-US" sz="1600" b="1" dirty="0">
                  <a:solidFill>
                    <a:srgbClr val="FFFF00"/>
                  </a:solidFill>
                  <a:latin typeface="Meiryo UI" panose="020B0604030504040204" pitchFamily="50" charset="-128"/>
                  <a:ea typeface="Meiryo UI" panose="020B0604030504040204" pitchFamily="50" charset="-128"/>
                </a:rPr>
                <a:t>の友</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代表委員</a:t>
              </a:r>
              <a:r>
                <a:rPr lang="ja-JP" altLang="en-US" sz="1600" b="1" dirty="0">
                  <a:solidFill>
                    <a:srgbClr val="FFFF00"/>
                  </a:solidFill>
                  <a:latin typeface="Meiryo UI" panose="020B0604030504040204" pitchFamily="50" charset="-128"/>
                  <a:ea typeface="Meiryo UI" panose="020B0604030504040204" pitchFamily="50" charset="-128"/>
                </a:rPr>
                <a:t>　　　　</a:t>
              </a:r>
              <a:endParaRPr lang="en-US" altLang="ja-JP" sz="1600" b="1" dirty="0">
                <a:solidFill>
                  <a:srgbClr val="FFFF00"/>
                </a:solidFill>
                <a:latin typeface="Meiryo UI" panose="020B0604030504040204" pitchFamily="50" charset="-128"/>
                <a:ea typeface="Meiryo UI" panose="020B0604030504040204" pitchFamily="50" charset="-128"/>
              </a:endParaRPr>
            </a:p>
          </p:txBody>
        </p:sp>
        <p:sp>
          <p:nvSpPr>
            <p:cNvPr id="23" name="四角形: 角を丸くする 22">
              <a:extLst>
                <a:ext uri="{FF2B5EF4-FFF2-40B4-BE49-F238E27FC236}">
                  <a16:creationId xmlns:a16="http://schemas.microsoft.com/office/drawing/2014/main" id="{82D2C291-C162-0AC4-A733-41C48D2B9484}"/>
                </a:ext>
              </a:extLst>
            </p:cNvPr>
            <p:cNvSpPr/>
            <p:nvPr/>
          </p:nvSpPr>
          <p:spPr>
            <a:xfrm>
              <a:off x="3551301" y="3945722"/>
              <a:ext cx="1659932" cy="548640"/>
            </a:xfrm>
            <a:prstGeom prst="roundRect">
              <a:avLst>
                <a:gd name="adj" fmla="val 22006"/>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11">
              <a:extLst>
                <a:ext uri="{FF2B5EF4-FFF2-40B4-BE49-F238E27FC236}">
                  <a16:creationId xmlns:a16="http://schemas.microsoft.com/office/drawing/2014/main" id="{C8F18FE8-1CB3-6EB6-930E-4098B082F4AF}"/>
                </a:ext>
              </a:extLst>
            </p:cNvPr>
            <p:cNvSpPr txBox="1"/>
            <p:nvPr/>
          </p:nvSpPr>
          <p:spPr bwMode="auto">
            <a:xfrm>
              <a:off x="3872091" y="2728952"/>
              <a:ext cx="1281756" cy="477475"/>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地　　区　</a:t>
              </a:r>
            </a:p>
          </p:txBody>
        </p:sp>
        <p:sp>
          <p:nvSpPr>
            <p:cNvPr id="25" name="四角形: 角を丸くする 24">
              <a:extLst>
                <a:ext uri="{FF2B5EF4-FFF2-40B4-BE49-F238E27FC236}">
                  <a16:creationId xmlns:a16="http://schemas.microsoft.com/office/drawing/2014/main" id="{BBE7AF2A-DC88-0205-603C-3A11C7FBFF07}"/>
                </a:ext>
              </a:extLst>
            </p:cNvPr>
            <p:cNvSpPr/>
            <p:nvPr/>
          </p:nvSpPr>
          <p:spPr>
            <a:xfrm>
              <a:off x="3534618" y="3114001"/>
              <a:ext cx="1676615" cy="75637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9">
              <a:extLst>
                <a:ext uri="{FF2B5EF4-FFF2-40B4-BE49-F238E27FC236}">
                  <a16:creationId xmlns:a16="http://schemas.microsoft.com/office/drawing/2014/main" id="{886A8594-65B2-9CDE-7447-CCF2488D50D1}"/>
                </a:ext>
              </a:extLst>
            </p:cNvPr>
            <p:cNvSpPr txBox="1"/>
            <p:nvPr/>
          </p:nvSpPr>
          <p:spPr bwMode="auto">
            <a:xfrm>
              <a:off x="3388986" y="3941162"/>
              <a:ext cx="1984561" cy="830997"/>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審議会代表議員</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理事指名委員</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ja-JP" altLang="en-US" sz="1600" b="1" dirty="0">
                  <a:solidFill>
                    <a:srgbClr val="FFFF00"/>
                  </a:solidFill>
                  <a:latin typeface="Meiryo UI" panose="020B0604030504040204" pitchFamily="50" charset="-128"/>
                  <a:ea typeface="Meiryo UI" panose="020B0604030504040204" pitchFamily="50" charset="-128"/>
                </a:rPr>
                <a:t>　　　　</a:t>
              </a:r>
              <a:endParaRPr lang="en-US" altLang="ja-JP" sz="1600" b="1" dirty="0">
                <a:solidFill>
                  <a:srgbClr val="FFFF00"/>
                </a:solidFill>
                <a:latin typeface="Meiryo UI" panose="020B0604030504040204" pitchFamily="50" charset="-128"/>
                <a:ea typeface="Meiryo UI" panose="020B0604030504040204" pitchFamily="50" charset="-128"/>
              </a:endParaRPr>
            </a:p>
          </p:txBody>
        </p:sp>
      </p:grpSp>
      <p:grpSp>
        <p:nvGrpSpPr>
          <p:cNvPr id="27" name="グループ化 26">
            <a:extLst>
              <a:ext uri="{FF2B5EF4-FFF2-40B4-BE49-F238E27FC236}">
                <a16:creationId xmlns:a16="http://schemas.microsoft.com/office/drawing/2014/main" id="{94F95042-C737-E260-0F06-3B49A22FD518}"/>
              </a:ext>
            </a:extLst>
          </p:cNvPr>
          <p:cNvGrpSpPr/>
          <p:nvPr/>
        </p:nvGrpSpPr>
        <p:grpSpPr>
          <a:xfrm>
            <a:off x="5434977" y="2760045"/>
            <a:ext cx="2882425" cy="1916638"/>
            <a:chOff x="5409480" y="2728953"/>
            <a:chExt cx="2882425" cy="1916638"/>
          </a:xfrm>
        </p:grpSpPr>
        <p:sp>
          <p:nvSpPr>
            <p:cNvPr id="28" name="吹き出し: 左矢印 27">
              <a:extLst>
                <a:ext uri="{FF2B5EF4-FFF2-40B4-BE49-F238E27FC236}">
                  <a16:creationId xmlns:a16="http://schemas.microsoft.com/office/drawing/2014/main" id="{88C0AF66-48D5-0CC6-ACE7-74E849C31455}"/>
                </a:ext>
              </a:extLst>
            </p:cNvPr>
            <p:cNvSpPr/>
            <p:nvPr/>
          </p:nvSpPr>
          <p:spPr>
            <a:xfrm>
              <a:off x="5415659" y="2767447"/>
              <a:ext cx="2691370" cy="1790273"/>
            </a:xfrm>
            <a:prstGeom prst="leftArrowCallout">
              <a:avLst>
                <a:gd name="adj1" fmla="val 25000"/>
                <a:gd name="adj2" fmla="val 25000"/>
                <a:gd name="adj3" fmla="val 26653"/>
                <a:gd name="adj4" fmla="val 774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9" name="グループ化 28">
              <a:extLst>
                <a:ext uri="{FF2B5EF4-FFF2-40B4-BE49-F238E27FC236}">
                  <a16:creationId xmlns:a16="http://schemas.microsoft.com/office/drawing/2014/main" id="{5B506272-FDAB-7B2F-618C-D3D105D62CDF}"/>
                </a:ext>
              </a:extLst>
            </p:cNvPr>
            <p:cNvGrpSpPr/>
            <p:nvPr/>
          </p:nvGrpSpPr>
          <p:grpSpPr>
            <a:xfrm>
              <a:off x="6486389" y="3172833"/>
              <a:ext cx="1071748" cy="1117471"/>
              <a:chOff x="6250606" y="1326012"/>
              <a:chExt cx="1264903" cy="1441859"/>
            </a:xfrm>
          </p:grpSpPr>
          <p:grpSp>
            <p:nvGrpSpPr>
              <p:cNvPr id="35" name="グループ化 34">
                <a:extLst>
                  <a:ext uri="{FF2B5EF4-FFF2-40B4-BE49-F238E27FC236}">
                    <a16:creationId xmlns:a16="http://schemas.microsoft.com/office/drawing/2014/main" id="{46BC68DB-1662-CB92-F47D-2A0769CCCDAA}"/>
                  </a:ext>
                </a:extLst>
              </p:cNvPr>
              <p:cNvGrpSpPr/>
              <p:nvPr/>
            </p:nvGrpSpPr>
            <p:grpSpPr>
              <a:xfrm>
                <a:off x="6915948" y="1326012"/>
                <a:ext cx="599561" cy="955077"/>
                <a:chOff x="6915948" y="1326012"/>
                <a:chExt cx="599561" cy="955077"/>
              </a:xfrm>
            </p:grpSpPr>
            <p:sp>
              <p:nvSpPr>
                <p:cNvPr id="45" name="フリーフォーム: 図形 44">
                  <a:extLst>
                    <a:ext uri="{FF2B5EF4-FFF2-40B4-BE49-F238E27FC236}">
                      <a16:creationId xmlns:a16="http://schemas.microsoft.com/office/drawing/2014/main" id="{EA980C0B-B694-4B1D-9B4C-7BC655CC5899}"/>
                    </a:ext>
                  </a:extLst>
                </p:cNvPr>
                <p:cNvSpPr/>
                <p:nvPr/>
              </p:nvSpPr>
              <p:spPr>
                <a:xfrm>
                  <a:off x="7064910" y="1326012"/>
                  <a:ext cx="450599" cy="445960"/>
                </a:xfrm>
                <a:custGeom>
                  <a:avLst/>
                  <a:gdLst>
                    <a:gd name="connsiteX0" fmla="*/ 161925 w 432356"/>
                    <a:gd name="connsiteY0" fmla="*/ 8334 h 433465"/>
                    <a:gd name="connsiteX1" fmla="*/ 167878 w 432356"/>
                    <a:gd name="connsiteY1" fmla="*/ 7143 h 433465"/>
                    <a:gd name="connsiteX2" fmla="*/ 178594 w 432356"/>
                    <a:gd name="connsiteY2" fmla="*/ 9525 h 433465"/>
                    <a:gd name="connsiteX3" fmla="*/ 180975 w 432356"/>
                    <a:gd name="connsiteY3" fmla="*/ 13096 h 433465"/>
                    <a:gd name="connsiteX4" fmla="*/ 184547 w 432356"/>
                    <a:gd name="connsiteY4" fmla="*/ 14287 h 433465"/>
                    <a:gd name="connsiteX5" fmla="*/ 185738 w 432356"/>
                    <a:gd name="connsiteY5" fmla="*/ 17859 h 433465"/>
                    <a:gd name="connsiteX6" fmla="*/ 189310 w 432356"/>
                    <a:gd name="connsiteY6" fmla="*/ 21431 h 433465"/>
                    <a:gd name="connsiteX7" fmla="*/ 190500 w 432356"/>
                    <a:gd name="connsiteY7" fmla="*/ 25003 h 433465"/>
                    <a:gd name="connsiteX8" fmla="*/ 192881 w 432356"/>
                    <a:gd name="connsiteY8" fmla="*/ 28575 h 433465"/>
                    <a:gd name="connsiteX9" fmla="*/ 194072 w 432356"/>
                    <a:gd name="connsiteY9" fmla="*/ 33337 h 433465"/>
                    <a:gd name="connsiteX10" fmla="*/ 196453 w 432356"/>
                    <a:gd name="connsiteY10" fmla="*/ 40481 h 433465"/>
                    <a:gd name="connsiteX11" fmla="*/ 200025 w 432356"/>
                    <a:gd name="connsiteY11" fmla="*/ 47625 h 433465"/>
                    <a:gd name="connsiteX12" fmla="*/ 203597 w 432356"/>
                    <a:gd name="connsiteY12" fmla="*/ 50006 h 433465"/>
                    <a:gd name="connsiteX13" fmla="*/ 208360 w 432356"/>
                    <a:gd name="connsiteY13" fmla="*/ 55959 h 433465"/>
                    <a:gd name="connsiteX14" fmla="*/ 214313 w 432356"/>
                    <a:gd name="connsiteY14" fmla="*/ 60721 h 433465"/>
                    <a:gd name="connsiteX15" fmla="*/ 219075 w 432356"/>
                    <a:gd name="connsiteY15" fmla="*/ 66675 h 433465"/>
                    <a:gd name="connsiteX16" fmla="*/ 222647 w 432356"/>
                    <a:gd name="connsiteY16" fmla="*/ 67865 h 433465"/>
                    <a:gd name="connsiteX17" fmla="*/ 226219 w 432356"/>
                    <a:gd name="connsiteY17" fmla="*/ 70246 h 433465"/>
                    <a:gd name="connsiteX18" fmla="*/ 228600 w 432356"/>
                    <a:gd name="connsiteY18" fmla="*/ 73818 h 433465"/>
                    <a:gd name="connsiteX19" fmla="*/ 232172 w 432356"/>
                    <a:gd name="connsiteY19" fmla="*/ 77390 h 433465"/>
                    <a:gd name="connsiteX20" fmla="*/ 240506 w 432356"/>
                    <a:gd name="connsiteY20" fmla="*/ 88106 h 433465"/>
                    <a:gd name="connsiteX21" fmla="*/ 244078 w 432356"/>
                    <a:gd name="connsiteY21" fmla="*/ 89296 h 433465"/>
                    <a:gd name="connsiteX22" fmla="*/ 248841 w 432356"/>
                    <a:gd name="connsiteY22" fmla="*/ 101203 h 433465"/>
                    <a:gd name="connsiteX23" fmla="*/ 250031 w 432356"/>
                    <a:gd name="connsiteY23" fmla="*/ 104775 h 433465"/>
                    <a:gd name="connsiteX24" fmla="*/ 254794 w 432356"/>
                    <a:gd name="connsiteY24" fmla="*/ 110728 h 433465"/>
                    <a:gd name="connsiteX25" fmla="*/ 258366 w 432356"/>
                    <a:gd name="connsiteY25" fmla="*/ 111918 h 433465"/>
                    <a:gd name="connsiteX26" fmla="*/ 260747 w 432356"/>
                    <a:gd name="connsiteY26" fmla="*/ 114300 h 433465"/>
                    <a:gd name="connsiteX27" fmla="*/ 264319 w 432356"/>
                    <a:gd name="connsiteY27" fmla="*/ 115490 h 433465"/>
                    <a:gd name="connsiteX28" fmla="*/ 266700 w 432356"/>
                    <a:gd name="connsiteY28" fmla="*/ 119062 h 433465"/>
                    <a:gd name="connsiteX29" fmla="*/ 275035 w 432356"/>
                    <a:gd name="connsiteY29" fmla="*/ 122634 h 433465"/>
                    <a:gd name="connsiteX30" fmla="*/ 282178 w 432356"/>
                    <a:gd name="connsiteY30" fmla="*/ 126206 h 433465"/>
                    <a:gd name="connsiteX31" fmla="*/ 284560 w 432356"/>
                    <a:gd name="connsiteY31" fmla="*/ 128587 h 433465"/>
                    <a:gd name="connsiteX32" fmla="*/ 291703 w 432356"/>
                    <a:gd name="connsiteY32" fmla="*/ 130968 h 433465"/>
                    <a:gd name="connsiteX33" fmla="*/ 294085 w 432356"/>
                    <a:gd name="connsiteY33" fmla="*/ 133350 h 433465"/>
                    <a:gd name="connsiteX34" fmla="*/ 297656 w 432356"/>
                    <a:gd name="connsiteY34" fmla="*/ 134540 h 433465"/>
                    <a:gd name="connsiteX35" fmla="*/ 303610 w 432356"/>
                    <a:gd name="connsiteY35" fmla="*/ 140493 h 433465"/>
                    <a:gd name="connsiteX36" fmla="*/ 310753 w 432356"/>
                    <a:gd name="connsiteY36" fmla="*/ 142875 h 433465"/>
                    <a:gd name="connsiteX37" fmla="*/ 316706 w 432356"/>
                    <a:gd name="connsiteY37" fmla="*/ 147637 h 433465"/>
                    <a:gd name="connsiteX38" fmla="*/ 323850 w 432356"/>
                    <a:gd name="connsiteY38" fmla="*/ 150018 h 433465"/>
                    <a:gd name="connsiteX39" fmla="*/ 327422 w 432356"/>
                    <a:gd name="connsiteY39" fmla="*/ 151209 h 433465"/>
                    <a:gd name="connsiteX40" fmla="*/ 334566 w 432356"/>
                    <a:gd name="connsiteY40" fmla="*/ 154781 h 433465"/>
                    <a:gd name="connsiteX41" fmla="*/ 340519 w 432356"/>
                    <a:gd name="connsiteY41" fmla="*/ 159543 h 433465"/>
                    <a:gd name="connsiteX42" fmla="*/ 342900 w 432356"/>
                    <a:gd name="connsiteY42" fmla="*/ 161925 h 433465"/>
                    <a:gd name="connsiteX43" fmla="*/ 350044 w 432356"/>
                    <a:gd name="connsiteY43" fmla="*/ 164306 h 433465"/>
                    <a:gd name="connsiteX44" fmla="*/ 353616 w 432356"/>
                    <a:gd name="connsiteY44" fmla="*/ 165496 h 433465"/>
                    <a:gd name="connsiteX45" fmla="*/ 355997 w 432356"/>
                    <a:gd name="connsiteY45" fmla="*/ 167878 h 433465"/>
                    <a:gd name="connsiteX46" fmla="*/ 364331 w 432356"/>
                    <a:gd name="connsiteY46" fmla="*/ 169068 h 433465"/>
                    <a:gd name="connsiteX47" fmla="*/ 369094 w 432356"/>
                    <a:gd name="connsiteY47" fmla="*/ 170259 h 433465"/>
                    <a:gd name="connsiteX48" fmla="*/ 373856 w 432356"/>
                    <a:gd name="connsiteY48" fmla="*/ 177403 h 433465"/>
                    <a:gd name="connsiteX49" fmla="*/ 379810 w 432356"/>
                    <a:gd name="connsiteY49" fmla="*/ 179784 h 433465"/>
                    <a:gd name="connsiteX50" fmla="*/ 382191 w 432356"/>
                    <a:gd name="connsiteY50" fmla="*/ 176212 h 433465"/>
                    <a:gd name="connsiteX51" fmla="*/ 383381 w 432356"/>
                    <a:gd name="connsiteY51" fmla="*/ 172640 h 433465"/>
                    <a:gd name="connsiteX52" fmla="*/ 385763 w 432356"/>
                    <a:gd name="connsiteY52" fmla="*/ 170259 h 433465"/>
                    <a:gd name="connsiteX53" fmla="*/ 390525 w 432356"/>
                    <a:gd name="connsiteY53" fmla="*/ 155971 h 433465"/>
                    <a:gd name="connsiteX54" fmla="*/ 391716 w 432356"/>
                    <a:gd name="connsiteY54" fmla="*/ 152400 h 433465"/>
                    <a:gd name="connsiteX55" fmla="*/ 395288 w 432356"/>
                    <a:gd name="connsiteY55" fmla="*/ 148828 h 433465"/>
                    <a:gd name="connsiteX56" fmla="*/ 401241 w 432356"/>
                    <a:gd name="connsiteY56" fmla="*/ 136921 h 433465"/>
                    <a:gd name="connsiteX57" fmla="*/ 403622 w 432356"/>
                    <a:gd name="connsiteY57" fmla="*/ 133350 h 433465"/>
                    <a:gd name="connsiteX58" fmla="*/ 407194 w 432356"/>
                    <a:gd name="connsiteY58" fmla="*/ 132159 h 433465"/>
                    <a:gd name="connsiteX59" fmla="*/ 420291 w 432356"/>
                    <a:gd name="connsiteY59" fmla="*/ 134540 h 433465"/>
                    <a:gd name="connsiteX60" fmla="*/ 423863 w 432356"/>
                    <a:gd name="connsiteY60" fmla="*/ 135731 h 433465"/>
                    <a:gd name="connsiteX61" fmla="*/ 429816 w 432356"/>
                    <a:gd name="connsiteY61" fmla="*/ 140493 h 433465"/>
                    <a:gd name="connsiteX62" fmla="*/ 432197 w 432356"/>
                    <a:gd name="connsiteY62" fmla="*/ 147637 h 433465"/>
                    <a:gd name="connsiteX63" fmla="*/ 427435 w 432356"/>
                    <a:gd name="connsiteY63" fmla="*/ 158353 h 433465"/>
                    <a:gd name="connsiteX64" fmla="*/ 426244 w 432356"/>
                    <a:gd name="connsiteY64" fmla="*/ 164306 h 433465"/>
                    <a:gd name="connsiteX65" fmla="*/ 425053 w 432356"/>
                    <a:gd name="connsiteY65" fmla="*/ 171450 h 433465"/>
                    <a:gd name="connsiteX66" fmla="*/ 423863 w 432356"/>
                    <a:gd name="connsiteY66" fmla="*/ 175021 h 433465"/>
                    <a:gd name="connsiteX67" fmla="*/ 422672 w 432356"/>
                    <a:gd name="connsiteY67" fmla="*/ 180975 h 433465"/>
                    <a:gd name="connsiteX68" fmla="*/ 421481 w 432356"/>
                    <a:gd name="connsiteY68" fmla="*/ 184546 h 433465"/>
                    <a:gd name="connsiteX69" fmla="*/ 420291 w 432356"/>
                    <a:gd name="connsiteY69" fmla="*/ 189309 h 433465"/>
                    <a:gd name="connsiteX70" fmla="*/ 417910 w 432356"/>
                    <a:gd name="connsiteY70" fmla="*/ 192881 h 433465"/>
                    <a:gd name="connsiteX71" fmla="*/ 415528 w 432356"/>
                    <a:gd name="connsiteY71" fmla="*/ 201215 h 433465"/>
                    <a:gd name="connsiteX72" fmla="*/ 416719 w 432356"/>
                    <a:gd name="connsiteY72" fmla="*/ 209550 h 433465"/>
                    <a:gd name="connsiteX73" fmla="*/ 420291 w 432356"/>
                    <a:gd name="connsiteY73" fmla="*/ 210740 h 433465"/>
                    <a:gd name="connsiteX74" fmla="*/ 422672 w 432356"/>
                    <a:gd name="connsiteY74" fmla="*/ 219075 h 433465"/>
                    <a:gd name="connsiteX75" fmla="*/ 425053 w 432356"/>
                    <a:gd name="connsiteY75" fmla="*/ 226218 h 433465"/>
                    <a:gd name="connsiteX76" fmla="*/ 426244 w 432356"/>
                    <a:gd name="connsiteY76" fmla="*/ 230981 h 433465"/>
                    <a:gd name="connsiteX77" fmla="*/ 428625 w 432356"/>
                    <a:gd name="connsiteY77" fmla="*/ 236934 h 433465"/>
                    <a:gd name="connsiteX78" fmla="*/ 432197 w 432356"/>
                    <a:gd name="connsiteY78" fmla="*/ 239315 h 433465"/>
                    <a:gd name="connsiteX79" fmla="*/ 431006 w 432356"/>
                    <a:gd name="connsiteY79" fmla="*/ 242887 h 433465"/>
                    <a:gd name="connsiteX80" fmla="*/ 425053 w 432356"/>
                    <a:gd name="connsiteY80" fmla="*/ 244078 h 433465"/>
                    <a:gd name="connsiteX81" fmla="*/ 421481 w 432356"/>
                    <a:gd name="connsiteY81" fmla="*/ 246459 h 433465"/>
                    <a:gd name="connsiteX82" fmla="*/ 411956 w 432356"/>
                    <a:gd name="connsiteY82" fmla="*/ 250031 h 433465"/>
                    <a:gd name="connsiteX83" fmla="*/ 408385 w 432356"/>
                    <a:gd name="connsiteY83" fmla="*/ 253603 h 433465"/>
                    <a:gd name="connsiteX84" fmla="*/ 404813 w 432356"/>
                    <a:gd name="connsiteY84" fmla="*/ 254793 h 433465"/>
                    <a:gd name="connsiteX85" fmla="*/ 403622 w 432356"/>
                    <a:gd name="connsiteY85" fmla="*/ 258365 h 433465"/>
                    <a:gd name="connsiteX86" fmla="*/ 396478 w 432356"/>
                    <a:gd name="connsiteY86" fmla="*/ 263128 h 433465"/>
                    <a:gd name="connsiteX87" fmla="*/ 392906 w 432356"/>
                    <a:gd name="connsiteY87" fmla="*/ 265509 h 433465"/>
                    <a:gd name="connsiteX88" fmla="*/ 389335 w 432356"/>
                    <a:gd name="connsiteY88" fmla="*/ 269081 h 433465"/>
                    <a:gd name="connsiteX89" fmla="*/ 370285 w 432356"/>
                    <a:gd name="connsiteY89" fmla="*/ 270271 h 433465"/>
                    <a:gd name="connsiteX90" fmla="*/ 361950 w 432356"/>
                    <a:gd name="connsiteY90" fmla="*/ 272653 h 433465"/>
                    <a:gd name="connsiteX91" fmla="*/ 353616 w 432356"/>
                    <a:gd name="connsiteY91" fmla="*/ 275034 h 433465"/>
                    <a:gd name="connsiteX92" fmla="*/ 334566 w 432356"/>
                    <a:gd name="connsiteY92" fmla="*/ 275034 h 433465"/>
                    <a:gd name="connsiteX93" fmla="*/ 330994 w 432356"/>
                    <a:gd name="connsiteY93" fmla="*/ 278606 h 433465"/>
                    <a:gd name="connsiteX94" fmla="*/ 327422 w 432356"/>
                    <a:gd name="connsiteY94" fmla="*/ 279796 h 433465"/>
                    <a:gd name="connsiteX95" fmla="*/ 314325 w 432356"/>
                    <a:gd name="connsiteY95" fmla="*/ 285750 h 433465"/>
                    <a:gd name="connsiteX96" fmla="*/ 307181 w 432356"/>
                    <a:gd name="connsiteY96" fmla="*/ 290512 h 433465"/>
                    <a:gd name="connsiteX97" fmla="*/ 303610 w 432356"/>
                    <a:gd name="connsiteY97" fmla="*/ 294084 h 433465"/>
                    <a:gd name="connsiteX98" fmla="*/ 298847 w 432356"/>
                    <a:gd name="connsiteY98" fmla="*/ 297656 h 433465"/>
                    <a:gd name="connsiteX99" fmla="*/ 295275 w 432356"/>
                    <a:gd name="connsiteY99" fmla="*/ 301228 h 433465"/>
                    <a:gd name="connsiteX100" fmla="*/ 290513 w 432356"/>
                    <a:gd name="connsiteY100" fmla="*/ 308371 h 433465"/>
                    <a:gd name="connsiteX101" fmla="*/ 283369 w 432356"/>
                    <a:gd name="connsiteY101" fmla="*/ 311943 h 433465"/>
                    <a:gd name="connsiteX102" fmla="*/ 280988 w 432356"/>
                    <a:gd name="connsiteY102" fmla="*/ 314325 h 433465"/>
                    <a:gd name="connsiteX103" fmla="*/ 277416 w 432356"/>
                    <a:gd name="connsiteY103" fmla="*/ 315515 h 433465"/>
                    <a:gd name="connsiteX104" fmla="*/ 276225 w 432356"/>
                    <a:gd name="connsiteY104" fmla="*/ 319087 h 433465"/>
                    <a:gd name="connsiteX105" fmla="*/ 273844 w 432356"/>
                    <a:gd name="connsiteY105" fmla="*/ 322659 h 433465"/>
                    <a:gd name="connsiteX106" fmla="*/ 271463 w 432356"/>
                    <a:gd name="connsiteY106" fmla="*/ 333375 h 433465"/>
                    <a:gd name="connsiteX107" fmla="*/ 269081 w 432356"/>
                    <a:gd name="connsiteY107" fmla="*/ 336946 h 433465"/>
                    <a:gd name="connsiteX108" fmla="*/ 266700 w 432356"/>
                    <a:gd name="connsiteY108" fmla="*/ 350043 h 433465"/>
                    <a:gd name="connsiteX109" fmla="*/ 265510 w 432356"/>
                    <a:gd name="connsiteY109" fmla="*/ 354806 h 433465"/>
                    <a:gd name="connsiteX110" fmla="*/ 264319 w 432356"/>
                    <a:gd name="connsiteY110" fmla="*/ 360759 h 433465"/>
                    <a:gd name="connsiteX111" fmla="*/ 263128 w 432356"/>
                    <a:gd name="connsiteY111" fmla="*/ 375046 h 433465"/>
                    <a:gd name="connsiteX112" fmla="*/ 254794 w 432356"/>
                    <a:gd name="connsiteY112" fmla="*/ 373856 h 433465"/>
                    <a:gd name="connsiteX113" fmla="*/ 247650 w 432356"/>
                    <a:gd name="connsiteY113" fmla="*/ 371475 h 433465"/>
                    <a:gd name="connsiteX114" fmla="*/ 242888 w 432356"/>
                    <a:gd name="connsiteY114" fmla="*/ 370284 h 433465"/>
                    <a:gd name="connsiteX115" fmla="*/ 233363 w 432356"/>
                    <a:gd name="connsiteY115" fmla="*/ 365521 h 433465"/>
                    <a:gd name="connsiteX116" fmla="*/ 229791 w 432356"/>
                    <a:gd name="connsiteY116" fmla="*/ 364331 h 433465"/>
                    <a:gd name="connsiteX117" fmla="*/ 226219 w 432356"/>
                    <a:gd name="connsiteY117" fmla="*/ 361950 h 433465"/>
                    <a:gd name="connsiteX118" fmla="*/ 214313 w 432356"/>
                    <a:gd name="connsiteY118" fmla="*/ 357187 h 433465"/>
                    <a:gd name="connsiteX119" fmla="*/ 209550 w 432356"/>
                    <a:gd name="connsiteY119" fmla="*/ 351234 h 433465"/>
                    <a:gd name="connsiteX120" fmla="*/ 205978 w 432356"/>
                    <a:gd name="connsiteY120" fmla="*/ 350043 h 433465"/>
                    <a:gd name="connsiteX121" fmla="*/ 201216 w 432356"/>
                    <a:gd name="connsiteY121" fmla="*/ 347662 h 433465"/>
                    <a:gd name="connsiteX122" fmla="*/ 197644 w 432356"/>
                    <a:gd name="connsiteY122" fmla="*/ 344090 h 433465"/>
                    <a:gd name="connsiteX123" fmla="*/ 194072 w 432356"/>
                    <a:gd name="connsiteY123" fmla="*/ 341709 h 433465"/>
                    <a:gd name="connsiteX124" fmla="*/ 188119 w 432356"/>
                    <a:gd name="connsiteY124" fmla="*/ 336946 h 433465"/>
                    <a:gd name="connsiteX125" fmla="*/ 180975 w 432356"/>
                    <a:gd name="connsiteY125" fmla="*/ 332184 h 433465"/>
                    <a:gd name="connsiteX126" fmla="*/ 177403 w 432356"/>
                    <a:gd name="connsiteY126" fmla="*/ 330993 h 433465"/>
                    <a:gd name="connsiteX127" fmla="*/ 173831 w 432356"/>
                    <a:gd name="connsiteY127" fmla="*/ 328612 h 433465"/>
                    <a:gd name="connsiteX128" fmla="*/ 169069 w 432356"/>
                    <a:gd name="connsiteY128" fmla="*/ 327421 h 433465"/>
                    <a:gd name="connsiteX129" fmla="*/ 167878 w 432356"/>
                    <a:gd name="connsiteY129" fmla="*/ 323850 h 433465"/>
                    <a:gd name="connsiteX130" fmla="*/ 160735 w 432356"/>
                    <a:gd name="connsiteY130" fmla="*/ 320278 h 433465"/>
                    <a:gd name="connsiteX131" fmla="*/ 158353 w 432356"/>
                    <a:gd name="connsiteY131" fmla="*/ 317896 h 433465"/>
                    <a:gd name="connsiteX132" fmla="*/ 130969 w 432356"/>
                    <a:gd name="connsiteY132" fmla="*/ 319087 h 433465"/>
                    <a:gd name="connsiteX133" fmla="*/ 113110 w 432356"/>
                    <a:gd name="connsiteY133" fmla="*/ 321468 h 433465"/>
                    <a:gd name="connsiteX134" fmla="*/ 105966 w 432356"/>
                    <a:gd name="connsiteY134" fmla="*/ 325040 h 433465"/>
                    <a:gd name="connsiteX135" fmla="*/ 101203 w 432356"/>
                    <a:gd name="connsiteY135" fmla="*/ 333375 h 433465"/>
                    <a:gd name="connsiteX136" fmla="*/ 97631 w 432356"/>
                    <a:gd name="connsiteY136" fmla="*/ 336946 h 433465"/>
                    <a:gd name="connsiteX137" fmla="*/ 89297 w 432356"/>
                    <a:gd name="connsiteY137" fmla="*/ 346471 h 433465"/>
                    <a:gd name="connsiteX138" fmla="*/ 88106 w 432356"/>
                    <a:gd name="connsiteY138" fmla="*/ 342900 h 433465"/>
                    <a:gd name="connsiteX139" fmla="*/ 85725 w 432356"/>
                    <a:gd name="connsiteY139" fmla="*/ 336946 h 433465"/>
                    <a:gd name="connsiteX140" fmla="*/ 84535 w 432356"/>
                    <a:gd name="connsiteY140" fmla="*/ 325040 h 433465"/>
                    <a:gd name="connsiteX141" fmla="*/ 79772 w 432356"/>
                    <a:gd name="connsiteY141" fmla="*/ 323850 h 433465"/>
                    <a:gd name="connsiteX142" fmla="*/ 72628 w 432356"/>
                    <a:gd name="connsiteY142" fmla="*/ 321468 h 433465"/>
                    <a:gd name="connsiteX143" fmla="*/ 69056 w 432356"/>
                    <a:gd name="connsiteY143" fmla="*/ 320278 h 433465"/>
                    <a:gd name="connsiteX144" fmla="*/ 66675 w 432356"/>
                    <a:gd name="connsiteY144" fmla="*/ 317896 h 433465"/>
                    <a:gd name="connsiteX145" fmla="*/ 55960 w 432356"/>
                    <a:gd name="connsiteY145" fmla="*/ 322659 h 433465"/>
                    <a:gd name="connsiteX146" fmla="*/ 54769 w 432356"/>
                    <a:gd name="connsiteY146" fmla="*/ 326231 h 433465"/>
                    <a:gd name="connsiteX147" fmla="*/ 46435 w 432356"/>
                    <a:gd name="connsiteY147" fmla="*/ 332184 h 433465"/>
                    <a:gd name="connsiteX148" fmla="*/ 44053 w 432356"/>
                    <a:gd name="connsiteY148" fmla="*/ 339328 h 433465"/>
                    <a:gd name="connsiteX149" fmla="*/ 42863 w 432356"/>
                    <a:gd name="connsiteY149" fmla="*/ 342900 h 433465"/>
                    <a:gd name="connsiteX150" fmla="*/ 40481 w 432356"/>
                    <a:gd name="connsiteY150" fmla="*/ 345281 h 433465"/>
                    <a:gd name="connsiteX151" fmla="*/ 39291 w 432356"/>
                    <a:gd name="connsiteY151" fmla="*/ 348853 h 433465"/>
                    <a:gd name="connsiteX152" fmla="*/ 53578 w 432356"/>
                    <a:gd name="connsiteY152" fmla="*/ 353615 h 433465"/>
                    <a:gd name="connsiteX153" fmla="*/ 61913 w 432356"/>
                    <a:gd name="connsiteY153" fmla="*/ 355996 h 433465"/>
                    <a:gd name="connsiteX154" fmla="*/ 64294 w 432356"/>
                    <a:gd name="connsiteY154" fmla="*/ 358378 h 433465"/>
                    <a:gd name="connsiteX155" fmla="*/ 72628 w 432356"/>
                    <a:gd name="connsiteY155" fmla="*/ 359568 h 433465"/>
                    <a:gd name="connsiteX156" fmla="*/ 78581 w 432356"/>
                    <a:gd name="connsiteY156" fmla="*/ 365521 h 433465"/>
                    <a:gd name="connsiteX157" fmla="*/ 80963 w 432356"/>
                    <a:gd name="connsiteY157" fmla="*/ 369093 h 433465"/>
                    <a:gd name="connsiteX158" fmla="*/ 92869 w 432356"/>
                    <a:gd name="connsiteY158" fmla="*/ 370284 h 433465"/>
                    <a:gd name="connsiteX159" fmla="*/ 100013 w 432356"/>
                    <a:gd name="connsiteY159" fmla="*/ 373856 h 433465"/>
                    <a:gd name="connsiteX160" fmla="*/ 102394 w 432356"/>
                    <a:gd name="connsiteY160" fmla="*/ 378618 h 433465"/>
                    <a:gd name="connsiteX161" fmla="*/ 104775 w 432356"/>
                    <a:gd name="connsiteY161" fmla="*/ 382190 h 433465"/>
                    <a:gd name="connsiteX162" fmla="*/ 103585 w 432356"/>
                    <a:gd name="connsiteY162" fmla="*/ 395287 h 433465"/>
                    <a:gd name="connsiteX163" fmla="*/ 98822 w 432356"/>
                    <a:gd name="connsiteY163" fmla="*/ 401240 h 433465"/>
                    <a:gd name="connsiteX164" fmla="*/ 66675 w 432356"/>
                    <a:gd name="connsiteY164" fmla="*/ 402431 h 433465"/>
                    <a:gd name="connsiteX165" fmla="*/ 63103 w 432356"/>
                    <a:gd name="connsiteY165" fmla="*/ 404812 h 433465"/>
                    <a:gd name="connsiteX166" fmla="*/ 58341 w 432356"/>
                    <a:gd name="connsiteY166" fmla="*/ 411956 h 433465"/>
                    <a:gd name="connsiteX167" fmla="*/ 55960 w 432356"/>
                    <a:gd name="connsiteY167" fmla="*/ 415528 h 433465"/>
                    <a:gd name="connsiteX168" fmla="*/ 54769 w 432356"/>
                    <a:gd name="connsiteY168" fmla="*/ 419100 h 433465"/>
                    <a:gd name="connsiteX169" fmla="*/ 50006 w 432356"/>
                    <a:gd name="connsiteY169" fmla="*/ 425053 h 433465"/>
                    <a:gd name="connsiteX170" fmla="*/ 48816 w 432356"/>
                    <a:gd name="connsiteY170" fmla="*/ 428625 h 433465"/>
                    <a:gd name="connsiteX171" fmla="*/ 41672 w 432356"/>
                    <a:gd name="connsiteY171" fmla="*/ 433387 h 433465"/>
                    <a:gd name="connsiteX172" fmla="*/ 26194 w 432356"/>
                    <a:gd name="connsiteY172" fmla="*/ 432196 h 433465"/>
                    <a:gd name="connsiteX173" fmla="*/ 23813 w 432356"/>
                    <a:gd name="connsiteY173" fmla="*/ 425053 h 433465"/>
                    <a:gd name="connsiteX174" fmla="*/ 21431 w 432356"/>
                    <a:gd name="connsiteY174" fmla="*/ 416718 h 433465"/>
                    <a:gd name="connsiteX175" fmla="*/ 22622 w 432356"/>
                    <a:gd name="connsiteY175" fmla="*/ 398859 h 433465"/>
                    <a:gd name="connsiteX176" fmla="*/ 23813 w 432356"/>
                    <a:gd name="connsiteY176" fmla="*/ 395287 h 433465"/>
                    <a:gd name="connsiteX177" fmla="*/ 25003 w 432356"/>
                    <a:gd name="connsiteY177" fmla="*/ 378618 h 433465"/>
                    <a:gd name="connsiteX178" fmla="*/ 21431 w 432356"/>
                    <a:gd name="connsiteY178" fmla="*/ 370284 h 433465"/>
                    <a:gd name="connsiteX179" fmla="*/ 15478 w 432356"/>
                    <a:gd name="connsiteY179" fmla="*/ 364331 h 433465"/>
                    <a:gd name="connsiteX180" fmla="*/ 9525 w 432356"/>
                    <a:gd name="connsiteY180" fmla="*/ 358378 h 433465"/>
                    <a:gd name="connsiteX181" fmla="*/ 7144 w 432356"/>
                    <a:gd name="connsiteY181" fmla="*/ 354806 h 433465"/>
                    <a:gd name="connsiteX182" fmla="*/ 3572 w 432356"/>
                    <a:gd name="connsiteY182" fmla="*/ 352425 h 433465"/>
                    <a:gd name="connsiteX183" fmla="*/ 2381 w 432356"/>
                    <a:gd name="connsiteY183" fmla="*/ 348853 h 433465"/>
                    <a:gd name="connsiteX184" fmla="*/ 0 w 432356"/>
                    <a:gd name="connsiteY184" fmla="*/ 344090 h 433465"/>
                    <a:gd name="connsiteX185" fmla="*/ 4763 w 432356"/>
                    <a:gd name="connsiteY185" fmla="*/ 327421 h 433465"/>
                    <a:gd name="connsiteX186" fmla="*/ 7144 w 432356"/>
                    <a:gd name="connsiteY186" fmla="*/ 321468 h 433465"/>
                    <a:gd name="connsiteX187" fmla="*/ 9525 w 432356"/>
                    <a:gd name="connsiteY187" fmla="*/ 311943 h 433465"/>
                    <a:gd name="connsiteX188" fmla="*/ 11906 w 432356"/>
                    <a:gd name="connsiteY188" fmla="*/ 302418 h 433465"/>
                    <a:gd name="connsiteX189" fmla="*/ 13097 w 432356"/>
                    <a:gd name="connsiteY189" fmla="*/ 297656 h 433465"/>
                    <a:gd name="connsiteX190" fmla="*/ 16669 w 432356"/>
                    <a:gd name="connsiteY190" fmla="*/ 298846 h 433465"/>
                    <a:gd name="connsiteX191" fmla="*/ 25003 w 432356"/>
                    <a:gd name="connsiteY191" fmla="*/ 296465 h 433465"/>
                    <a:gd name="connsiteX192" fmla="*/ 34528 w 432356"/>
                    <a:gd name="connsiteY192" fmla="*/ 289321 h 433465"/>
                    <a:gd name="connsiteX193" fmla="*/ 36910 w 432356"/>
                    <a:gd name="connsiteY193" fmla="*/ 286940 h 433465"/>
                    <a:gd name="connsiteX194" fmla="*/ 41672 w 432356"/>
                    <a:gd name="connsiteY194" fmla="*/ 284559 h 433465"/>
                    <a:gd name="connsiteX195" fmla="*/ 44053 w 432356"/>
                    <a:gd name="connsiteY195" fmla="*/ 280987 h 433465"/>
                    <a:gd name="connsiteX196" fmla="*/ 47625 w 432356"/>
                    <a:gd name="connsiteY196" fmla="*/ 279796 h 433465"/>
                    <a:gd name="connsiteX197" fmla="*/ 54769 w 432356"/>
                    <a:gd name="connsiteY197" fmla="*/ 275034 h 433465"/>
                    <a:gd name="connsiteX198" fmla="*/ 52388 w 432356"/>
                    <a:gd name="connsiteY198" fmla="*/ 265509 h 433465"/>
                    <a:gd name="connsiteX199" fmla="*/ 50006 w 432356"/>
                    <a:gd name="connsiteY199" fmla="*/ 260746 h 433465"/>
                    <a:gd name="connsiteX200" fmla="*/ 47625 w 432356"/>
                    <a:gd name="connsiteY200" fmla="*/ 253603 h 433465"/>
                    <a:gd name="connsiteX201" fmla="*/ 45244 w 432356"/>
                    <a:gd name="connsiteY201" fmla="*/ 251221 h 433465"/>
                    <a:gd name="connsiteX202" fmla="*/ 40481 w 432356"/>
                    <a:gd name="connsiteY202" fmla="*/ 248840 h 433465"/>
                    <a:gd name="connsiteX203" fmla="*/ 36910 w 432356"/>
                    <a:gd name="connsiteY203" fmla="*/ 246459 h 433465"/>
                    <a:gd name="connsiteX204" fmla="*/ 38100 w 432356"/>
                    <a:gd name="connsiteY204" fmla="*/ 241696 h 433465"/>
                    <a:gd name="connsiteX205" fmla="*/ 42863 w 432356"/>
                    <a:gd name="connsiteY205" fmla="*/ 240506 h 433465"/>
                    <a:gd name="connsiteX206" fmla="*/ 51197 w 432356"/>
                    <a:gd name="connsiteY206" fmla="*/ 239315 h 433465"/>
                    <a:gd name="connsiteX207" fmla="*/ 76200 w 432356"/>
                    <a:gd name="connsiteY207" fmla="*/ 236934 h 433465"/>
                    <a:gd name="connsiteX208" fmla="*/ 97631 w 432356"/>
                    <a:gd name="connsiteY208" fmla="*/ 241696 h 433465"/>
                    <a:gd name="connsiteX209" fmla="*/ 101203 w 432356"/>
                    <a:gd name="connsiteY209" fmla="*/ 246459 h 433465"/>
                    <a:gd name="connsiteX210" fmla="*/ 102394 w 432356"/>
                    <a:gd name="connsiteY210" fmla="*/ 250031 h 433465"/>
                    <a:gd name="connsiteX211" fmla="*/ 110728 w 432356"/>
                    <a:gd name="connsiteY211" fmla="*/ 252412 h 433465"/>
                    <a:gd name="connsiteX212" fmla="*/ 120253 w 432356"/>
                    <a:gd name="connsiteY212" fmla="*/ 248840 h 433465"/>
                    <a:gd name="connsiteX213" fmla="*/ 122635 w 432356"/>
                    <a:gd name="connsiteY213" fmla="*/ 246459 h 433465"/>
                    <a:gd name="connsiteX214" fmla="*/ 123825 w 432356"/>
                    <a:gd name="connsiteY214" fmla="*/ 242887 h 433465"/>
                    <a:gd name="connsiteX215" fmla="*/ 121444 w 432356"/>
                    <a:gd name="connsiteY215" fmla="*/ 228600 h 433465"/>
                    <a:gd name="connsiteX216" fmla="*/ 119063 w 432356"/>
                    <a:gd name="connsiteY216" fmla="*/ 223837 h 433465"/>
                    <a:gd name="connsiteX217" fmla="*/ 120253 w 432356"/>
                    <a:gd name="connsiteY217" fmla="*/ 196453 h 433465"/>
                    <a:gd name="connsiteX218" fmla="*/ 121444 w 432356"/>
                    <a:gd name="connsiteY218" fmla="*/ 192881 h 433465"/>
                    <a:gd name="connsiteX219" fmla="*/ 123825 w 432356"/>
                    <a:gd name="connsiteY219" fmla="*/ 189309 h 433465"/>
                    <a:gd name="connsiteX220" fmla="*/ 125016 w 432356"/>
                    <a:gd name="connsiteY220" fmla="*/ 184546 h 433465"/>
                    <a:gd name="connsiteX221" fmla="*/ 130969 w 432356"/>
                    <a:gd name="connsiteY221" fmla="*/ 178593 h 433465"/>
                    <a:gd name="connsiteX222" fmla="*/ 132160 w 432356"/>
                    <a:gd name="connsiteY222" fmla="*/ 175021 h 433465"/>
                    <a:gd name="connsiteX223" fmla="*/ 138113 w 432356"/>
                    <a:gd name="connsiteY223" fmla="*/ 169068 h 433465"/>
                    <a:gd name="connsiteX224" fmla="*/ 140494 w 432356"/>
                    <a:gd name="connsiteY224" fmla="*/ 134540 h 433465"/>
                    <a:gd name="connsiteX225" fmla="*/ 144066 w 432356"/>
                    <a:gd name="connsiteY225" fmla="*/ 117871 h 433465"/>
                    <a:gd name="connsiteX226" fmla="*/ 146447 w 432356"/>
                    <a:gd name="connsiteY226" fmla="*/ 108346 h 433465"/>
                    <a:gd name="connsiteX227" fmla="*/ 148828 w 432356"/>
                    <a:gd name="connsiteY227" fmla="*/ 102393 h 433465"/>
                    <a:gd name="connsiteX228" fmla="*/ 152400 w 432356"/>
                    <a:gd name="connsiteY228" fmla="*/ 83343 h 433465"/>
                    <a:gd name="connsiteX229" fmla="*/ 154781 w 432356"/>
                    <a:gd name="connsiteY229" fmla="*/ 73818 h 433465"/>
                    <a:gd name="connsiteX230" fmla="*/ 153591 w 432356"/>
                    <a:gd name="connsiteY230" fmla="*/ 67865 h 433465"/>
                    <a:gd name="connsiteX231" fmla="*/ 151210 w 432356"/>
                    <a:gd name="connsiteY231" fmla="*/ 60721 h 433465"/>
                    <a:gd name="connsiteX232" fmla="*/ 147638 w 432356"/>
                    <a:gd name="connsiteY232" fmla="*/ 51196 h 433465"/>
                    <a:gd name="connsiteX233" fmla="*/ 146447 w 432356"/>
                    <a:gd name="connsiteY233" fmla="*/ 44053 h 433465"/>
                    <a:gd name="connsiteX234" fmla="*/ 142875 w 432356"/>
                    <a:gd name="connsiteY234" fmla="*/ 35718 h 433465"/>
                    <a:gd name="connsiteX235" fmla="*/ 141685 w 432356"/>
                    <a:gd name="connsiteY235" fmla="*/ 32146 h 433465"/>
                    <a:gd name="connsiteX236" fmla="*/ 142875 w 432356"/>
                    <a:gd name="connsiteY236" fmla="*/ 15478 h 433465"/>
                    <a:gd name="connsiteX237" fmla="*/ 150019 w 432356"/>
                    <a:gd name="connsiteY237" fmla="*/ 13096 h 433465"/>
                    <a:gd name="connsiteX238" fmla="*/ 153591 w 432356"/>
                    <a:gd name="connsiteY238" fmla="*/ 10715 h 433465"/>
                    <a:gd name="connsiteX239" fmla="*/ 158353 w 432356"/>
                    <a:gd name="connsiteY239" fmla="*/ 9525 h 433465"/>
                    <a:gd name="connsiteX240" fmla="*/ 161925 w 432356"/>
                    <a:gd name="connsiteY240" fmla="*/ 8334 h 433465"/>
                    <a:gd name="connsiteX241" fmla="*/ 165497 w 432356"/>
                    <a:gd name="connsiteY241" fmla="*/ 4762 h 433465"/>
                    <a:gd name="connsiteX242" fmla="*/ 166688 w 432356"/>
                    <a:gd name="connsiteY242" fmla="*/ 1190 h 433465"/>
                    <a:gd name="connsiteX243" fmla="*/ 170260 w 432356"/>
                    <a:gd name="connsiteY243" fmla="*/ 0 h 433465"/>
                    <a:gd name="connsiteX244" fmla="*/ 171450 w 432356"/>
                    <a:gd name="connsiteY244" fmla="*/ 4762 h 433465"/>
                    <a:gd name="connsiteX245" fmla="*/ 161925 w 432356"/>
                    <a:gd name="connsiteY245" fmla="*/ 8334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432356" h="433465">
                      <a:moveTo>
                        <a:pt x="161925" y="8334"/>
                      </a:moveTo>
                      <a:cubicBezTo>
                        <a:pt x="161330" y="8731"/>
                        <a:pt x="165854" y="7143"/>
                        <a:pt x="167878" y="7143"/>
                      </a:cubicBezTo>
                      <a:cubicBezTo>
                        <a:pt x="172069" y="7143"/>
                        <a:pt x="174911" y="8297"/>
                        <a:pt x="178594" y="9525"/>
                      </a:cubicBezTo>
                      <a:cubicBezTo>
                        <a:pt x="179388" y="10715"/>
                        <a:pt x="179858" y="12202"/>
                        <a:pt x="180975" y="13096"/>
                      </a:cubicBezTo>
                      <a:cubicBezTo>
                        <a:pt x="181955" y="13880"/>
                        <a:pt x="183660" y="13400"/>
                        <a:pt x="184547" y="14287"/>
                      </a:cubicBezTo>
                      <a:cubicBezTo>
                        <a:pt x="185434" y="15174"/>
                        <a:pt x="185042" y="16815"/>
                        <a:pt x="185738" y="17859"/>
                      </a:cubicBezTo>
                      <a:cubicBezTo>
                        <a:pt x="186672" y="19260"/>
                        <a:pt x="188119" y="20240"/>
                        <a:pt x="189310" y="21431"/>
                      </a:cubicBezTo>
                      <a:cubicBezTo>
                        <a:pt x="189707" y="22622"/>
                        <a:pt x="189939" y="23880"/>
                        <a:pt x="190500" y="25003"/>
                      </a:cubicBezTo>
                      <a:cubicBezTo>
                        <a:pt x="191140" y="26283"/>
                        <a:pt x="192317" y="27260"/>
                        <a:pt x="192881" y="28575"/>
                      </a:cubicBezTo>
                      <a:cubicBezTo>
                        <a:pt x="193526" y="30079"/>
                        <a:pt x="193602" y="31770"/>
                        <a:pt x="194072" y="33337"/>
                      </a:cubicBezTo>
                      <a:cubicBezTo>
                        <a:pt x="194793" y="35741"/>
                        <a:pt x="195659" y="38100"/>
                        <a:pt x="196453" y="40481"/>
                      </a:cubicBezTo>
                      <a:cubicBezTo>
                        <a:pt x="197421" y="43385"/>
                        <a:pt x="197718" y="45318"/>
                        <a:pt x="200025" y="47625"/>
                      </a:cubicBezTo>
                      <a:cubicBezTo>
                        <a:pt x="201037" y="48637"/>
                        <a:pt x="202406" y="49212"/>
                        <a:pt x="203597" y="50006"/>
                      </a:cubicBezTo>
                      <a:cubicBezTo>
                        <a:pt x="205916" y="56961"/>
                        <a:pt x="202974" y="50573"/>
                        <a:pt x="208360" y="55959"/>
                      </a:cubicBezTo>
                      <a:cubicBezTo>
                        <a:pt x="213745" y="61344"/>
                        <a:pt x="207359" y="58404"/>
                        <a:pt x="214313" y="60721"/>
                      </a:cubicBezTo>
                      <a:cubicBezTo>
                        <a:pt x="215393" y="62342"/>
                        <a:pt x="217191" y="65545"/>
                        <a:pt x="219075" y="66675"/>
                      </a:cubicBezTo>
                      <a:cubicBezTo>
                        <a:pt x="220151" y="67321"/>
                        <a:pt x="221456" y="67468"/>
                        <a:pt x="222647" y="67865"/>
                      </a:cubicBezTo>
                      <a:cubicBezTo>
                        <a:pt x="223838" y="68659"/>
                        <a:pt x="225207" y="69234"/>
                        <a:pt x="226219" y="70246"/>
                      </a:cubicBezTo>
                      <a:cubicBezTo>
                        <a:pt x="227231" y="71258"/>
                        <a:pt x="227684" y="72719"/>
                        <a:pt x="228600" y="73818"/>
                      </a:cubicBezTo>
                      <a:cubicBezTo>
                        <a:pt x="229678" y="75112"/>
                        <a:pt x="230981" y="76199"/>
                        <a:pt x="232172" y="77390"/>
                      </a:cubicBezTo>
                      <a:cubicBezTo>
                        <a:pt x="233984" y="81015"/>
                        <a:pt x="236181" y="86665"/>
                        <a:pt x="240506" y="88106"/>
                      </a:cubicBezTo>
                      <a:lnTo>
                        <a:pt x="244078" y="89296"/>
                      </a:lnTo>
                      <a:cubicBezTo>
                        <a:pt x="249507" y="105579"/>
                        <a:pt x="243580" y="88923"/>
                        <a:pt x="248841" y="101203"/>
                      </a:cubicBezTo>
                      <a:cubicBezTo>
                        <a:pt x="249335" y="102357"/>
                        <a:pt x="249470" y="103653"/>
                        <a:pt x="250031" y="104775"/>
                      </a:cubicBezTo>
                      <a:cubicBezTo>
                        <a:pt x="250724" y="106162"/>
                        <a:pt x="253215" y="109781"/>
                        <a:pt x="254794" y="110728"/>
                      </a:cubicBezTo>
                      <a:cubicBezTo>
                        <a:pt x="255870" y="111374"/>
                        <a:pt x="257175" y="111521"/>
                        <a:pt x="258366" y="111918"/>
                      </a:cubicBezTo>
                      <a:cubicBezTo>
                        <a:pt x="259160" y="112712"/>
                        <a:pt x="259784" y="113722"/>
                        <a:pt x="260747" y="114300"/>
                      </a:cubicBezTo>
                      <a:cubicBezTo>
                        <a:pt x="261823" y="114946"/>
                        <a:pt x="263339" y="114706"/>
                        <a:pt x="264319" y="115490"/>
                      </a:cubicBezTo>
                      <a:cubicBezTo>
                        <a:pt x="265436" y="116384"/>
                        <a:pt x="265601" y="118146"/>
                        <a:pt x="266700" y="119062"/>
                      </a:cubicBezTo>
                      <a:cubicBezTo>
                        <a:pt x="270414" y="122157"/>
                        <a:pt x="271315" y="120774"/>
                        <a:pt x="275035" y="122634"/>
                      </a:cubicBezTo>
                      <a:cubicBezTo>
                        <a:pt x="284267" y="127251"/>
                        <a:pt x="273199" y="123212"/>
                        <a:pt x="282178" y="126206"/>
                      </a:cubicBezTo>
                      <a:cubicBezTo>
                        <a:pt x="282972" y="127000"/>
                        <a:pt x="283556" y="128085"/>
                        <a:pt x="284560" y="128587"/>
                      </a:cubicBezTo>
                      <a:cubicBezTo>
                        <a:pt x="286805" y="129709"/>
                        <a:pt x="291703" y="130968"/>
                        <a:pt x="291703" y="130968"/>
                      </a:cubicBezTo>
                      <a:cubicBezTo>
                        <a:pt x="292497" y="131762"/>
                        <a:pt x="293122" y="132772"/>
                        <a:pt x="294085" y="133350"/>
                      </a:cubicBezTo>
                      <a:cubicBezTo>
                        <a:pt x="295161" y="133996"/>
                        <a:pt x="296652" y="133787"/>
                        <a:pt x="297656" y="134540"/>
                      </a:cubicBezTo>
                      <a:cubicBezTo>
                        <a:pt x="299901" y="136224"/>
                        <a:pt x="300948" y="139605"/>
                        <a:pt x="303610" y="140493"/>
                      </a:cubicBezTo>
                      <a:lnTo>
                        <a:pt x="310753" y="142875"/>
                      </a:lnTo>
                      <a:cubicBezTo>
                        <a:pt x="312731" y="144852"/>
                        <a:pt x="314005" y="146437"/>
                        <a:pt x="316706" y="147637"/>
                      </a:cubicBezTo>
                      <a:cubicBezTo>
                        <a:pt x="319000" y="148656"/>
                        <a:pt x="321469" y="149224"/>
                        <a:pt x="323850" y="150018"/>
                      </a:cubicBezTo>
                      <a:cubicBezTo>
                        <a:pt x="325041" y="150415"/>
                        <a:pt x="326378" y="150513"/>
                        <a:pt x="327422" y="151209"/>
                      </a:cubicBezTo>
                      <a:cubicBezTo>
                        <a:pt x="332038" y="154286"/>
                        <a:pt x="329637" y="153137"/>
                        <a:pt x="334566" y="154781"/>
                      </a:cubicBezTo>
                      <a:cubicBezTo>
                        <a:pt x="339310" y="161897"/>
                        <a:pt x="334128" y="155708"/>
                        <a:pt x="340519" y="159543"/>
                      </a:cubicBezTo>
                      <a:cubicBezTo>
                        <a:pt x="341482" y="160121"/>
                        <a:pt x="341896" y="161423"/>
                        <a:pt x="342900" y="161925"/>
                      </a:cubicBezTo>
                      <a:cubicBezTo>
                        <a:pt x="345145" y="163048"/>
                        <a:pt x="347663" y="163512"/>
                        <a:pt x="350044" y="164306"/>
                      </a:cubicBezTo>
                      <a:lnTo>
                        <a:pt x="353616" y="165496"/>
                      </a:lnTo>
                      <a:cubicBezTo>
                        <a:pt x="354410" y="166290"/>
                        <a:pt x="354932" y="167523"/>
                        <a:pt x="355997" y="167878"/>
                      </a:cubicBezTo>
                      <a:cubicBezTo>
                        <a:pt x="358659" y="168765"/>
                        <a:pt x="361570" y="168566"/>
                        <a:pt x="364331" y="169068"/>
                      </a:cubicBezTo>
                      <a:cubicBezTo>
                        <a:pt x="365941" y="169361"/>
                        <a:pt x="367506" y="169862"/>
                        <a:pt x="369094" y="170259"/>
                      </a:cubicBezTo>
                      <a:cubicBezTo>
                        <a:pt x="370251" y="172574"/>
                        <a:pt x="371312" y="175949"/>
                        <a:pt x="373856" y="177403"/>
                      </a:cubicBezTo>
                      <a:cubicBezTo>
                        <a:pt x="375712" y="178464"/>
                        <a:pt x="377825" y="178990"/>
                        <a:pt x="379810" y="179784"/>
                      </a:cubicBezTo>
                      <a:cubicBezTo>
                        <a:pt x="380604" y="178593"/>
                        <a:pt x="381551" y="177492"/>
                        <a:pt x="382191" y="176212"/>
                      </a:cubicBezTo>
                      <a:cubicBezTo>
                        <a:pt x="382752" y="175089"/>
                        <a:pt x="382735" y="173716"/>
                        <a:pt x="383381" y="172640"/>
                      </a:cubicBezTo>
                      <a:cubicBezTo>
                        <a:pt x="383959" y="171677"/>
                        <a:pt x="384969" y="171053"/>
                        <a:pt x="385763" y="170259"/>
                      </a:cubicBezTo>
                      <a:lnTo>
                        <a:pt x="390525" y="155971"/>
                      </a:lnTo>
                      <a:cubicBezTo>
                        <a:pt x="390922" y="154781"/>
                        <a:pt x="390829" y="153287"/>
                        <a:pt x="391716" y="152400"/>
                      </a:cubicBezTo>
                      <a:lnTo>
                        <a:pt x="395288" y="148828"/>
                      </a:lnTo>
                      <a:cubicBezTo>
                        <a:pt x="401798" y="131468"/>
                        <a:pt x="395620" y="143947"/>
                        <a:pt x="401241" y="136921"/>
                      </a:cubicBezTo>
                      <a:cubicBezTo>
                        <a:pt x="402135" y="135804"/>
                        <a:pt x="402505" y="134244"/>
                        <a:pt x="403622" y="133350"/>
                      </a:cubicBezTo>
                      <a:cubicBezTo>
                        <a:pt x="404602" y="132566"/>
                        <a:pt x="406003" y="132556"/>
                        <a:pt x="407194" y="132159"/>
                      </a:cubicBezTo>
                      <a:cubicBezTo>
                        <a:pt x="411560" y="132953"/>
                        <a:pt x="415952" y="133610"/>
                        <a:pt x="420291" y="134540"/>
                      </a:cubicBezTo>
                      <a:cubicBezTo>
                        <a:pt x="421518" y="134803"/>
                        <a:pt x="422883" y="134947"/>
                        <a:pt x="423863" y="135731"/>
                      </a:cubicBezTo>
                      <a:cubicBezTo>
                        <a:pt x="431554" y="141884"/>
                        <a:pt x="420840" y="137503"/>
                        <a:pt x="429816" y="140493"/>
                      </a:cubicBezTo>
                      <a:cubicBezTo>
                        <a:pt x="430610" y="142874"/>
                        <a:pt x="432991" y="145256"/>
                        <a:pt x="432197" y="147637"/>
                      </a:cubicBezTo>
                      <a:cubicBezTo>
                        <a:pt x="429364" y="156139"/>
                        <a:pt x="431208" y="152692"/>
                        <a:pt x="427435" y="158353"/>
                      </a:cubicBezTo>
                      <a:cubicBezTo>
                        <a:pt x="427038" y="160337"/>
                        <a:pt x="426606" y="162315"/>
                        <a:pt x="426244" y="164306"/>
                      </a:cubicBezTo>
                      <a:cubicBezTo>
                        <a:pt x="425812" y="166681"/>
                        <a:pt x="425577" y="169093"/>
                        <a:pt x="425053" y="171450"/>
                      </a:cubicBezTo>
                      <a:cubicBezTo>
                        <a:pt x="424781" y="172675"/>
                        <a:pt x="424167" y="173804"/>
                        <a:pt x="423863" y="175021"/>
                      </a:cubicBezTo>
                      <a:cubicBezTo>
                        <a:pt x="423372" y="176985"/>
                        <a:pt x="423163" y="179011"/>
                        <a:pt x="422672" y="180975"/>
                      </a:cubicBezTo>
                      <a:cubicBezTo>
                        <a:pt x="422368" y="182192"/>
                        <a:pt x="421826" y="183339"/>
                        <a:pt x="421481" y="184546"/>
                      </a:cubicBezTo>
                      <a:cubicBezTo>
                        <a:pt x="421031" y="186120"/>
                        <a:pt x="420935" y="187805"/>
                        <a:pt x="420291" y="189309"/>
                      </a:cubicBezTo>
                      <a:cubicBezTo>
                        <a:pt x="419727" y="190624"/>
                        <a:pt x="418550" y="191601"/>
                        <a:pt x="417910" y="192881"/>
                      </a:cubicBezTo>
                      <a:cubicBezTo>
                        <a:pt x="417056" y="194590"/>
                        <a:pt x="415910" y="199688"/>
                        <a:pt x="415528" y="201215"/>
                      </a:cubicBezTo>
                      <a:cubicBezTo>
                        <a:pt x="415925" y="203993"/>
                        <a:pt x="415464" y="207040"/>
                        <a:pt x="416719" y="209550"/>
                      </a:cubicBezTo>
                      <a:cubicBezTo>
                        <a:pt x="417280" y="210672"/>
                        <a:pt x="419404" y="209853"/>
                        <a:pt x="420291" y="210740"/>
                      </a:cubicBezTo>
                      <a:cubicBezTo>
                        <a:pt x="420861" y="211310"/>
                        <a:pt x="422660" y="219034"/>
                        <a:pt x="422672" y="219075"/>
                      </a:cubicBezTo>
                      <a:cubicBezTo>
                        <a:pt x="423393" y="221479"/>
                        <a:pt x="424444" y="223783"/>
                        <a:pt x="425053" y="226218"/>
                      </a:cubicBezTo>
                      <a:cubicBezTo>
                        <a:pt x="425450" y="227806"/>
                        <a:pt x="425726" y="229428"/>
                        <a:pt x="426244" y="230981"/>
                      </a:cubicBezTo>
                      <a:cubicBezTo>
                        <a:pt x="426920" y="233008"/>
                        <a:pt x="427383" y="235195"/>
                        <a:pt x="428625" y="236934"/>
                      </a:cubicBezTo>
                      <a:cubicBezTo>
                        <a:pt x="429457" y="238098"/>
                        <a:pt x="431006" y="238521"/>
                        <a:pt x="432197" y="239315"/>
                      </a:cubicBezTo>
                      <a:cubicBezTo>
                        <a:pt x="431800" y="240506"/>
                        <a:pt x="432050" y="242191"/>
                        <a:pt x="431006" y="242887"/>
                      </a:cubicBezTo>
                      <a:cubicBezTo>
                        <a:pt x="429322" y="244010"/>
                        <a:pt x="426948" y="243367"/>
                        <a:pt x="425053" y="244078"/>
                      </a:cubicBezTo>
                      <a:cubicBezTo>
                        <a:pt x="423713" y="244580"/>
                        <a:pt x="422761" y="245819"/>
                        <a:pt x="421481" y="246459"/>
                      </a:cubicBezTo>
                      <a:cubicBezTo>
                        <a:pt x="418637" y="247881"/>
                        <a:pt x="415045" y="249001"/>
                        <a:pt x="411956" y="250031"/>
                      </a:cubicBezTo>
                      <a:cubicBezTo>
                        <a:pt x="410766" y="251222"/>
                        <a:pt x="409786" y="252669"/>
                        <a:pt x="408385" y="253603"/>
                      </a:cubicBezTo>
                      <a:cubicBezTo>
                        <a:pt x="407341" y="254299"/>
                        <a:pt x="405701" y="253906"/>
                        <a:pt x="404813" y="254793"/>
                      </a:cubicBezTo>
                      <a:cubicBezTo>
                        <a:pt x="403925" y="255680"/>
                        <a:pt x="404509" y="257478"/>
                        <a:pt x="403622" y="258365"/>
                      </a:cubicBezTo>
                      <a:cubicBezTo>
                        <a:pt x="401598" y="260389"/>
                        <a:pt x="398859" y="261540"/>
                        <a:pt x="396478" y="263128"/>
                      </a:cubicBezTo>
                      <a:cubicBezTo>
                        <a:pt x="395287" y="263922"/>
                        <a:pt x="393918" y="264497"/>
                        <a:pt x="392906" y="265509"/>
                      </a:cubicBezTo>
                      <a:cubicBezTo>
                        <a:pt x="391716" y="266700"/>
                        <a:pt x="390983" y="268734"/>
                        <a:pt x="389335" y="269081"/>
                      </a:cubicBezTo>
                      <a:cubicBezTo>
                        <a:pt x="383109" y="270392"/>
                        <a:pt x="376635" y="269874"/>
                        <a:pt x="370285" y="270271"/>
                      </a:cubicBezTo>
                      <a:cubicBezTo>
                        <a:pt x="355357" y="274004"/>
                        <a:pt x="373936" y="269229"/>
                        <a:pt x="361950" y="272653"/>
                      </a:cubicBezTo>
                      <a:cubicBezTo>
                        <a:pt x="351485" y="275643"/>
                        <a:pt x="362181" y="272178"/>
                        <a:pt x="353616" y="275034"/>
                      </a:cubicBezTo>
                      <a:cubicBezTo>
                        <a:pt x="347772" y="274384"/>
                        <a:pt x="340476" y="272670"/>
                        <a:pt x="334566" y="275034"/>
                      </a:cubicBezTo>
                      <a:cubicBezTo>
                        <a:pt x="333003" y="275659"/>
                        <a:pt x="332395" y="277672"/>
                        <a:pt x="330994" y="278606"/>
                      </a:cubicBezTo>
                      <a:cubicBezTo>
                        <a:pt x="329950" y="279302"/>
                        <a:pt x="328565" y="279277"/>
                        <a:pt x="327422" y="279796"/>
                      </a:cubicBezTo>
                      <a:cubicBezTo>
                        <a:pt x="312772" y="286455"/>
                        <a:pt x="322680" y="282964"/>
                        <a:pt x="314325" y="285750"/>
                      </a:cubicBezTo>
                      <a:cubicBezTo>
                        <a:pt x="302922" y="297150"/>
                        <a:pt x="317527" y="283613"/>
                        <a:pt x="307181" y="290512"/>
                      </a:cubicBezTo>
                      <a:cubicBezTo>
                        <a:pt x="305780" y="291446"/>
                        <a:pt x="304888" y="292988"/>
                        <a:pt x="303610" y="294084"/>
                      </a:cubicBezTo>
                      <a:cubicBezTo>
                        <a:pt x="302103" y="295376"/>
                        <a:pt x="300354" y="296365"/>
                        <a:pt x="298847" y="297656"/>
                      </a:cubicBezTo>
                      <a:cubicBezTo>
                        <a:pt x="297568" y="298752"/>
                        <a:pt x="296309" y="299899"/>
                        <a:pt x="295275" y="301228"/>
                      </a:cubicBezTo>
                      <a:cubicBezTo>
                        <a:pt x="293518" y="303487"/>
                        <a:pt x="293228" y="307466"/>
                        <a:pt x="290513" y="308371"/>
                      </a:cubicBezTo>
                      <a:cubicBezTo>
                        <a:pt x="286742" y="309628"/>
                        <a:pt x="286664" y="309306"/>
                        <a:pt x="283369" y="311943"/>
                      </a:cubicBezTo>
                      <a:cubicBezTo>
                        <a:pt x="282492" y="312644"/>
                        <a:pt x="281951" y="313747"/>
                        <a:pt x="280988" y="314325"/>
                      </a:cubicBezTo>
                      <a:cubicBezTo>
                        <a:pt x="279912" y="314971"/>
                        <a:pt x="278607" y="315118"/>
                        <a:pt x="277416" y="315515"/>
                      </a:cubicBezTo>
                      <a:cubicBezTo>
                        <a:pt x="277019" y="316706"/>
                        <a:pt x="276786" y="317964"/>
                        <a:pt x="276225" y="319087"/>
                      </a:cubicBezTo>
                      <a:cubicBezTo>
                        <a:pt x="275585" y="320367"/>
                        <a:pt x="274408" y="321344"/>
                        <a:pt x="273844" y="322659"/>
                      </a:cubicBezTo>
                      <a:cubicBezTo>
                        <a:pt x="272003" y="326954"/>
                        <a:pt x="273170" y="328822"/>
                        <a:pt x="271463" y="333375"/>
                      </a:cubicBezTo>
                      <a:cubicBezTo>
                        <a:pt x="270961" y="334715"/>
                        <a:pt x="269875" y="335756"/>
                        <a:pt x="269081" y="336946"/>
                      </a:cubicBezTo>
                      <a:cubicBezTo>
                        <a:pt x="266382" y="347749"/>
                        <a:pt x="269544" y="334400"/>
                        <a:pt x="266700" y="350043"/>
                      </a:cubicBezTo>
                      <a:cubicBezTo>
                        <a:pt x="266407" y="351653"/>
                        <a:pt x="265865" y="353208"/>
                        <a:pt x="265510" y="354806"/>
                      </a:cubicBezTo>
                      <a:cubicBezTo>
                        <a:pt x="265071" y="356781"/>
                        <a:pt x="264716" y="358775"/>
                        <a:pt x="264319" y="360759"/>
                      </a:cubicBezTo>
                      <a:cubicBezTo>
                        <a:pt x="263922" y="365521"/>
                        <a:pt x="265939" y="371181"/>
                        <a:pt x="263128" y="375046"/>
                      </a:cubicBezTo>
                      <a:cubicBezTo>
                        <a:pt x="261477" y="377315"/>
                        <a:pt x="257528" y="374487"/>
                        <a:pt x="254794" y="373856"/>
                      </a:cubicBezTo>
                      <a:cubicBezTo>
                        <a:pt x="252348" y="373292"/>
                        <a:pt x="250085" y="372084"/>
                        <a:pt x="247650" y="371475"/>
                      </a:cubicBezTo>
                      <a:lnTo>
                        <a:pt x="242888" y="370284"/>
                      </a:lnTo>
                      <a:cubicBezTo>
                        <a:pt x="238731" y="366129"/>
                        <a:pt x="241570" y="368257"/>
                        <a:pt x="233363" y="365521"/>
                      </a:cubicBezTo>
                      <a:lnTo>
                        <a:pt x="229791" y="364331"/>
                      </a:lnTo>
                      <a:cubicBezTo>
                        <a:pt x="228600" y="363537"/>
                        <a:pt x="227527" y="362531"/>
                        <a:pt x="226219" y="361950"/>
                      </a:cubicBezTo>
                      <a:cubicBezTo>
                        <a:pt x="220411" y="359369"/>
                        <a:pt x="219185" y="360435"/>
                        <a:pt x="214313" y="357187"/>
                      </a:cubicBezTo>
                      <a:cubicBezTo>
                        <a:pt x="207028" y="352331"/>
                        <a:pt x="217514" y="357606"/>
                        <a:pt x="209550" y="351234"/>
                      </a:cubicBezTo>
                      <a:cubicBezTo>
                        <a:pt x="208570" y="350450"/>
                        <a:pt x="207132" y="350537"/>
                        <a:pt x="205978" y="350043"/>
                      </a:cubicBezTo>
                      <a:cubicBezTo>
                        <a:pt x="204347" y="349344"/>
                        <a:pt x="202660" y="348694"/>
                        <a:pt x="201216" y="347662"/>
                      </a:cubicBezTo>
                      <a:cubicBezTo>
                        <a:pt x="199846" y="346683"/>
                        <a:pt x="198938" y="345168"/>
                        <a:pt x="197644" y="344090"/>
                      </a:cubicBezTo>
                      <a:cubicBezTo>
                        <a:pt x="196545" y="343174"/>
                        <a:pt x="195263" y="342503"/>
                        <a:pt x="194072" y="341709"/>
                      </a:cubicBezTo>
                      <a:cubicBezTo>
                        <a:pt x="189674" y="335110"/>
                        <a:pt x="194207" y="340328"/>
                        <a:pt x="188119" y="336946"/>
                      </a:cubicBezTo>
                      <a:cubicBezTo>
                        <a:pt x="185617" y="335556"/>
                        <a:pt x="183690" y="333089"/>
                        <a:pt x="180975" y="332184"/>
                      </a:cubicBezTo>
                      <a:cubicBezTo>
                        <a:pt x="179784" y="331787"/>
                        <a:pt x="178526" y="331554"/>
                        <a:pt x="177403" y="330993"/>
                      </a:cubicBezTo>
                      <a:cubicBezTo>
                        <a:pt x="176123" y="330353"/>
                        <a:pt x="175146" y="329176"/>
                        <a:pt x="173831" y="328612"/>
                      </a:cubicBezTo>
                      <a:cubicBezTo>
                        <a:pt x="172327" y="327967"/>
                        <a:pt x="170656" y="327818"/>
                        <a:pt x="169069" y="327421"/>
                      </a:cubicBezTo>
                      <a:cubicBezTo>
                        <a:pt x="168672" y="326231"/>
                        <a:pt x="168662" y="324830"/>
                        <a:pt x="167878" y="323850"/>
                      </a:cubicBezTo>
                      <a:cubicBezTo>
                        <a:pt x="166198" y="321750"/>
                        <a:pt x="163090" y="321063"/>
                        <a:pt x="160735" y="320278"/>
                      </a:cubicBezTo>
                      <a:cubicBezTo>
                        <a:pt x="159941" y="319484"/>
                        <a:pt x="159357" y="318398"/>
                        <a:pt x="158353" y="317896"/>
                      </a:cubicBezTo>
                      <a:cubicBezTo>
                        <a:pt x="151242" y="314341"/>
                        <a:pt x="132012" y="318977"/>
                        <a:pt x="130969" y="319087"/>
                      </a:cubicBezTo>
                      <a:cubicBezTo>
                        <a:pt x="121843" y="322130"/>
                        <a:pt x="132532" y="318879"/>
                        <a:pt x="113110" y="321468"/>
                      </a:cubicBezTo>
                      <a:cubicBezTo>
                        <a:pt x="110030" y="321879"/>
                        <a:pt x="108473" y="323369"/>
                        <a:pt x="105966" y="325040"/>
                      </a:cubicBezTo>
                      <a:cubicBezTo>
                        <a:pt x="104509" y="327955"/>
                        <a:pt x="103309" y="330849"/>
                        <a:pt x="101203" y="333375"/>
                      </a:cubicBezTo>
                      <a:cubicBezTo>
                        <a:pt x="100125" y="334668"/>
                        <a:pt x="98665" y="335617"/>
                        <a:pt x="97631" y="336946"/>
                      </a:cubicBezTo>
                      <a:cubicBezTo>
                        <a:pt x="90150" y="346564"/>
                        <a:pt x="96213" y="341861"/>
                        <a:pt x="89297" y="346471"/>
                      </a:cubicBezTo>
                      <a:cubicBezTo>
                        <a:pt x="88900" y="345281"/>
                        <a:pt x="88547" y="344075"/>
                        <a:pt x="88106" y="342900"/>
                      </a:cubicBezTo>
                      <a:cubicBezTo>
                        <a:pt x="87355" y="340899"/>
                        <a:pt x="86144" y="339042"/>
                        <a:pt x="85725" y="336946"/>
                      </a:cubicBezTo>
                      <a:cubicBezTo>
                        <a:pt x="84943" y="333035"/>
                        <a:pt x="86185" y="328671"/>
                        <a:pt x="84535" y="325040"/>
                      </a:cubicBezTo>
                      <a:cubicBezTo>
                        <a:pt x="83858" y="323550"/>
                        <a:pt x="81339" y="324320"/>
                        <a:pt x="79772" y="323850"/>
                      </a:cubicBezTo>
                      <a:cubicBezTo>
                        <a:pt x="77368" y="323129"/>
                        <a:pt x="75009" y="322262"/>
                        <a:pt x="72628" y="321468"/>
                      </a:cubicBezTo>
                      <a:lnTo>
                        <a:pt x="69056" y="320278"/>
                      </a:lnTo>
                      <a:cubicBezTo>
                        <a:pt x="68262" y="319484"/>
                        <a:pt x="67789" y="318035"/>
                        <a:pt x="66675" y="317896"/>
                      </a:cubicBezTo>
                      <a:cubicBezTo>
                        <a:pt x="60153" y="317080"/>
                        <a:pt x="59646" y="318972"/>
                        <a:pt x="55960" y="322659"/>
                      </a:cubicBezTo>
                      <a:cubicBezTo>
                        <a:pt x="55563" y="323850"/>
                        <a:pt x="55465" y="325187"/>
                        <a:pt x="54769" y="326231"/>
                      </a:cubicBezTo>
                      <a:cubicBezTo>
                        <a:pt x="52355" y="329851"/>
                        <a:pt x="50160" y="330322"/>
                        <a:pt x="46435" y="332184"/>
                      </a:cubicBezTo>
                      <a:lnTo>
                        <a:pt x="44053" y="339328"/>
                      </a:lnTo>
                      <a:cubicBezTo>
                        <a:pt x="43656" y="340519"/>
                        <a:pt x="43751" y="342013"/>
                        <a:pt x="42863" y="342900"/>
                      </a:cubicBezTo>
                      <a:lnTo>
                        <a:pt x="40481" y="345281"/>
                      </a:lnTo>
                      <a:cubicBezTo>
                        <a:pt x="40084" y="346472"/>
                        <a:pt x="39852" y="347730"/>
                        <a:pt x="39291" y="348853"/>
                      </a:cubicBezTo>
                      <a:cubicBezTo>
                        <a:pt x="35142" y="357154"/>
                        <a:pt x="30340" y="351956"/>
                        <a:pt x="53578" y="353615"/>
                      </a:cubicBezTo>
                      <a:cubicBezTo>
                        <a:pt x="54462" y="353836"/>
                        <a:pt x="60696" y="355266"/>
                        <a:pt x="61913" y="355996"/>
                      </a:cubicBezTo>
                      <a:cubicBezTo>
                        <a:pt x="62876" y="356574"/>
                        <a:pt x="63229" y="358023"/>
                        <a:pt x="64294" y="358378"/>
                      </a:cubicBezTo>
                      <a:cubicBezTo>
                        <a:pt x="66956" y="359265"/>
                        <a:pt x="69850" y="359171"/>
                        <a:pt x="72628" y="359568"/>
                      </a:cubicBezTo>
                      <a:cubicBezTo>
                        <a:pt x="74612" y="361552"/>
                        <a:pt x="77024" y="363186"/>
                        <a:pt x="78581" y="365521"/>
                      </a:cubicBezTo>
                      <a:cubicBezTo>
                        <a:pt x="79375" y="366712"/>
                        <a:pt x="79605" y="368640"/>
                        <a:pt x="80963" y="369093"/>
                      </a:cubicBezTo>
                      <a:cubicBezTo>
                        <a:pt x="84747" y="370354"/>
                        <a:pt x="88900" y="369887"/>
                        <a:pt x="92869" y="370284"/>
                      </a:cubicBezTo>
                      <a:cubicBezTo>
                        <a:pt x="95306" y="371097"/>
                        <a:pt x="98238" y="371726"/>
                        <a:pt x="100013" y="373856"/>
                      </a:cubicBezTo>
                      <a:cubicBezTo>
                        <a:pt x="101149" y="375219"/>
                        <a:pt x="101514" y="377077"/>
                        <a:pt x="102394" y="378618"/>
                      </a:cubicBezTo>
                      <a:cubicBezTo>
                        <a:pt x="103104" y="379860"/>
                        <a:pt x="103981" y="380999"/>
                        <a:pt x="104775" y="382190"/>
                      </a:cubicBezTo>
                      <a:cubicBezTo>
                        <a:pt x="104378" y="386556"/>
                        <a:pt x="104205" y="390947"/>
                        <a:pt x="103585" y="395287"/>
                      </a:cubicBezTo>
                      <a:cubicBezTo>
                        <a:pt x="103227" y="397794"/>
                        <a:pt x="101973" y="400925"/>
                        <a:pt x="98822" y="401240"/>
                      </a:cubicBezTo>
                      <a:cubicBezTo>
                        <a:pt x="88152" y="402307"/>
                        <a:pt x="77391" y="402034"/>
                        <a:pt x="66675" y="402431"/>
                      </a:cubicBezTo>
                      <a:cubicBezTo>
                        <a:pt x="65484" y="403225"/>
                        <a:pt x="64045" y="403735"/>
                        <a:pt x="63103" y="404812"/>
                      </a:cubicBezTo>
                      <a:cubicBezTo>
                        <a:pt x="61218" y="406966"/>
                        <a:pt x="59928" y="409575"/>
                        <a:pt x="58341" y="411956"/>
                      </a:cubicBezTo>
                      <a:cubicBezTo>
                        <a:pt x="57547" y="413147"/>
                        <a:pt x="56413" y="414171"/>
                        <a:pt x="55960" y="415528"/>
                      </a:cubicBezTo>
                      <a:cubicBezTo>
                        <a:pt x="55563" y="416719"/>
                        <a:pt x="55330" y="417977"/>
                        <a:pt x="54769" y="419100"/>
                      </a:cubicBezTo>
                      <a:cubicBezTo>
                        <a:pt x="53267" y="422103"/>
                        <a:pt x="52221" y="422838"/>
                        <a:pt x="50006" y="425053"/>
                      </a:cubicBezTo>
                      <a:cubicBezTo>
                        <a:pt x="49609" y="426244"/>
                        <a:pt x="49703" y="427738"/>
                        <a:pt x="48816" y="428625"/>
                      </a:cubicBezTo>
                      <a:cubicBezTo>
                        <a:pt x="46792" y="430649"/>
                        <a:pt x="41672" y="433387"/>
                        <a:pt x="41672" y="433387"/>
                      </a:cubicBezTo>
                      <a:cubicBezTo>
                        <a:pt x="36513" y="432990"/>
                        <a:pt x="30883" y="434384"/>
                        <a:pt x="26194" y="432196"/>
                      </a:cubicBezTo>
                      <a:cubicBezTo>
                        <a:pt x="23920" y="431135"/>
                        <a:pt x="24607" y="427434"/>
                        <a:pt x="23813" y="425053"/>
                      </a:cubicBezTo>
                      <a:cubicBezTo>
                        <a:pt x="22103" y="419925"/>
                        <a:pt x="22928" y="422704"/>
                        <a:pt x="21431" y="416718"/>
                      </a:cubicBezTo>
                      <a:cubicBezTo>
                        <a:pt x="21828" y="410765"/>
                        <a:pt x="21963" y="404789"/>
                        <a:pt x="22622" y="398859"/>
                      </a:cubicBezTo>
                      <a:cubicBezTo>
                        <a:pt x="22761" y="397612"/>
                        <a:pt x="23666" y="396534"/>
                        <a:pt x="23813" y="395287"/>
                      </a:cubicBezTo>
                      <a:cubicBezTo>
                        <a:pt x="24464" y="389755"/>
                        <a:pt x="24606" y="384174"/>
                        <a:pt x="25003" y="378618"/>
                      </a:cubicBezTo>
                      <a:cubicBezTo>
                        <a:pt x="24118" y="375960"/>
                        <a:pt x="23150" y="372494"/>
                        <a:pt x="21431" y="370284"/>
                      </a:cubicBezTo>
                      <a:cubicBezTo>
                        <a:pt x="19708" y="368069"/>
                        <a:pt x="17034" y="366666"/>
                        <a:pt x="15478" y="364331"/>
                      </a:cubicBezTo>
                      <a:cubicBezTo>
                        <a:pt x="12303" y="359568"/>
                        <a:pt x="14288" y="361553"/>
                        <a:pt x="9525" y="358378"/>
                      </a:cubicBezTo>
                      <a:cubicBezTo>
                        <a:pt x="8731" y="357187"/>
                        <a:pt x="8156" y="355818"/>
                        <a:pt x="7144" y="354806"/>
                      </a:cubicBezTo>
                      <a:cubicBezTo>
                        <a:pt x="6132" y="353794"/>
                        <a:pt x="4466" y="353542"/>
                        <a:pt x="3572" y="352425"/>
                      </a:cubicBezTo>
                      <a:cubicBezTo>
                        <a:pt x="2788" y="351445"/>
                        <a:pt x="2875" y="350007"/>
                        <a:pt x="2381" y="348853"/>
                      </a:cubicBezTo>
                      <a:cubicBezTo>
                        <a:pt x="1682" y="347222"/>
                        <a:pt x="794" y="345678"/>
                        <a:pt x="0" y="344090"/>
                      </a:cubicBezTo>
                      <a:cubicBezTo>
                        <a:pt x="1508" y="338057"/>
                        <a:pt x="2482" y="333123"/>
                        <a:pt x="4763" y="327421"/>
                      </a:cubicBezTo>
                      <a:cubicBezTo>
                        <a:pt x="5557" y="325437"/>
                        <a:pt x="6516" y="323511"/>
                        <a:pt x="7144" y="321468"/>
                      </a:cubicBezTo>
                      <a:cubicBezTo>
                        <a:pt x="8106" y="318340"/>
                        <a:pt x="8731" y="315118"/>
                        <a:pt x="9525" y="311943"/>
                      </a:cubicBezTo>
                      <a:lnTo>
                        <a:pt x="11906" y="302418"/>
                      </a:lnTo>
                      <a:lnTo>
                        <a:pt x="13097" y="297656"/>
                      </a:lnTo>
                      <a:cubicBezTo>
                        <a:pt x="14288" y="298053"/>
                        <a:pt x="15414" y="298846"/>
                        <a:pt x="16669" y="298846"/>
                      </a:cubicBezTo>
                      <a:cubicBezTo>
                        <a:pt x="18167" y="298846"/>
                        <a:pt x="23317" y="297027"/>
                        <a:pt x="25003" y="296465"/>
                      </a:cubicBezTo>
                      <a:cubicBezTo>
                        <a:pt x="31843" y="289625"/>
                        <a:pt x="28294" y="291400"/>
                        <a:pt x="34528" y="289321"/>
                      </a:cubicBezTo>
                      <a:cubicBezTo>
                        <a:pt x="35322" y="288527"/>
                        <a:pt x="35976" y="287563"/>
                        <a:pt x="36910" y="286940"/>
                      </a:cubicBezTo>
                      <a:cubicBezTo>
                        <a:pt x="38387" y="285956"/>
                        <a:pt x="40309" y="285695"/>
                        <a:pt x="41672" y="284559"/>
                      </a:cubicBezTo>
                      <a:cubicBezTo>
                        <a:pt x="42771" y="283643"/>
                        <a:pt x="42936" y="281881"/>
                        <a:pt x="44053" y="280987"/>
                      </a:cubicBezTo>
                      <a:cubicBezTo>
                        <a:pt x="45033" y="280203"/>
                        <a:pt x="46528" y="280406"/>
                        <a:pt x="47625" y="279796"/>
                      </a:cubicBezTo>
                      <a:cubicBezTo>
                        <a:pt x="50127" y="278406"/>
                        <a:pt x="54769" y="275034"/>
                        <a:pt x="54769" y="275034"/>
                      </a:cubicBezTo>
                      <a:cubicBezTo>
                        <a:pt x="54072" y="271548"/>
                        <a:pt x="53759" y="268708"/>
                        <a:pt x="52388" y="265509"/>
                      </a:cubicBezTo>
                      <a:cubicBezTo>
                        <a:pt x="51689" y="263877"/>
                        <a:pt x="50665" y="262394"/>
                        <a:pt x="50006" y="260746"/>
                      </a:cubicBezTo>
                      <a:cubicBezTo>
                        <a:pt x="49074" y="258416"/>
                        <a:pt x="49399" y="255378"/>
                        <a:pt x="47625" y="253603"/>
                      </a:cubicBezTo>
                      <a:cubicBezTo>
                        <a:pt x="46831" y="252809"/>
                        <a:pt x="46178" y="251844"/>
                        <a:pt x="45244" y="251221"/>
                      </a:cubicBezTo>
                      <a:cubicBezTo>
                        <a:pt x="43767" y="250236"/>
                        <a:pt x="42022" y="249721"/>
                        <a:pt x="40481" y="248840"/>
                      </a:cubicBezTo>
                      <a:cubicBezTo>
                        <a:pt x="39239" y="248130"/>
                        <a:pt x="38100" y="247253"/>
                        <a:pt x="36910" y="246459"/>
                      </a:cubicBezTo>
                      <a:cubicBezTo>
                        <a:pt x="37307" y="244871"/>
                        <a:pt x="36943" y="242853"/>
                        <a:pt x="38100" y="241696"/>
                      </a:cubicBezTo>
                      <a:cubicBezTo>
                        <a:pt x="39257" y="240539"/>
                        <a:pt x="41253" y="240799"/>
                        <a:pt x="42863" y="240506"/>
                      </a:cubicBezTo>
                      <a:cubicBezTo>
                        <a:pt x="45624" y="240004"/>
                        <a:pt x="48412" y="239663"/>
                        <a:pt x="51197" y="239315"/>
                      </a:cubicBezTo>
                      <a:cubicBezTo>
                        <a:pt x="61484" y="238029"/>
                        <a:pt x="65218" y="237850"/>
                        <a:pt x="76200" y="236934"/>
                      </a:cubicBezTo>
                      <a:cubicBezTo>
                        <a:pt x="110946" y="238978"/>
                        <a:pt x="91844" y="231568"/>
                        <a:pt x="97631" y="241696"/>
                      </a:cubicBezTo>
                      <a:cubicBezTo>
                        <a:pt x="98616" y="243419"/>
                        <a:pt x="100012" y="244871"/>
                        <a:pt x="101203" y="246459"/>
                      </a:cubicBezTo>
                      <a:cubicBezTo>
                        <a:pt x="101600" y="247650"/>
                        <a:pt x="101506" y="249144"/>
                        <a:pt x="102394" y="250031"/>
                      </a:cubicBezTo>
                      <a:cubicBezTo>
                        <a:pt x="102962" y="250598"/>
                        <a:pt x="110689" y="252402"/>
                        <a:pt x="110728" y="252412"/>
                      </a:cubicBezTo>
                      <a:cubicBezTo>
                        <a:pt x="114917" y="251365"/>
                        <a:pt x="116517" y="251330"/>
                        <a:pt x="120253" y="248840"/>
                      </a:cubicBezTo>
                      <a:cubicBezTo>
                        <a:pt x="121187" y="248217"/>
                        <a:pt x="121841" y="247253"/>
                        <a:pt x="122635" y="246459"/>
                      </a:cubicBezTo>
                      <a:cubicBezTo>
                        <a:pt x="123032" y="245268"/>
                        <a:pt x="123825" y="244142"/>
                        <a:pt x="123825" y="242887"/>
                      </a:cubicBezTo>
                      <a:cubicBezTo>
                        <a:pt x="123825" y="240576"/>
                        <a:pt x="122699" y="231947"/>
                        <a:pt x="121444" y="228600"/>
                      </a:cubicBezTo>
                      <a:cubicBezTo>
                        <a:pt x="120821" y="226938"/>
                        <a:pt x="119857" y="225425"/>
                        <a:pt x="119063" y="223837"/>
                      </a:cubicBezTo>
                      <a:cubicBezTo>
                        <a:pt x="116892" y="210815"/>
                        <a:pt x="117204" y="216777"/>
                        <a:pt x="120253" y="196453"/>
                      </a:cubicBezTo>
                      <a:cubicBezTo>
                        <a:pt x="120439" y="195212"/>
                        <a:pt x="120883" y="194004"/>
                        <a:pt x="121444" y="192881"/>
                      </a:cubicBezTo>
                      <a:cubicBezTo>
                        <a:pt x="122084" y="191601"/>
                        <a:pt x="123031" y="190500"/>
                        <a:pt x="123825" y="189309"/>
                      </a:cubicBezTo>
                      <a:cubicBezTo>
                        <a:pt x="124222" y="187721"/>
                        <a:pt x="124108" y="185908"/>
                        <a:pt x="125016" y="184546"/>
                      </a:cubicBezTo>
                      <a:cubicBezTo>
                        <a:pt x="126573" y="182211"/>
                        <a:pt x="130969" y="178593"/>
                        <a:pt x="130969" y="178593"/>
                      </a:cubicBezTo>
                      <a:cubicBezTo>
                        <a:pt x="131366" y="177402"/>
                        <a:pt x="131407" y="176025"/>
                        <a:pt x="132160" y="175021"/>
                      </a:cubicBezTo>
                      <a:cubicBezTo>
                        <a:pt x="133844" y="172776"/>
                        <a:pt x="138113" y="169068"/>
                        <a:pt x="138113" y="169068"/>
                      </a:cubicBezTo>
                      <a:cubicBezTo>
                        <a:pt x="138907" y="157559"/>
                        <a:pt x="139509" y="146035"/>
                        <a:pt x="140494" y="134540"/>
                      </a:cubicBezTo>
                      <a:cubicBezTo>
                        <a:pt x="140945" y="129282"/>
                        <a:pt x="142833" y="122806"/>
                        <a:pt x="144066" y="117871"/>
                      </a:cubicBezTo>
                      <a:lnTo>
                        <a:pt x="146447" y="108346"/>
                      </a:lnTo>
                      <a:cubicBezTo>
                        <a:pt x="147241" y="106362"/>
                        <a:pt x="148152" y="104420"/>
                        <a:pt x="148828" y="102393"/>
                      </a:cubicBezTo>
                      <a:cubicBezTo>
                        <a:pt x="150628" y="96993"/>
                        <a:pt x="151410" y="87305"/>
                        <a:pt x="152400" y="83343"/>
                      </a:cubicBezTo>
                      <a:lnTo>
                        <a:pt x="154781" y="73818"/>
                      </a:lnTo>
                      <a:cubicBezTo>
                        <a:pt x="154384" y="71834"/>
                        <a:pt x="154123" y="69817"/>
                        <a:pt x="153591" y="67865"/>
                      </a:cubicBezTo>
                      <a:cubicBezTo>
                        <a:pt x="152931" y="65443"/>
                        <a:pt x="151702" y="63182"/>
                        <a:pt x="151210" y="60721"/>
                      </a:cubicBezTo>
                      <a:cubicBezTo>
                        <a:pt x="149738" y="53365"/>
                        <a:pt x="151141" y="56452"/>
                        <a:pt x="147638" y="51196"/>
                      </a:cubicBezTo>
                      <a:cubicBezTo>
                        <a:pt x="147241" y="48815"/>
                        <a:pt x="146971" y="46409"/>
                        <a:pt x="146447" y="44053"/>
                      </a:cubicBezTo>
                      <a:cubicBezTo>
                        <a:pt x="145588" y="40188"/>
                        <a:pt x="144554" y="39637"/>
                        <a:pt x="142875" y="35718"/>
                      </a:cubicBezTo>
                      <a:cubicBezTo>
                        <a:pt x="142381" y="34564"/>
                        <a:pt x="142082" y="33337"/>
                        <a:pt x="141685" y="32146"/>
                      </a:cubicBezTo>
                      <a:cubicBezTo>
                        <a:pt x="142082" y="26590"/>
                        <a:pt x="140642" y="20581"/>
                        <a:pt x="142875" y="15478"/>
                      </a:cubicBezTo>
                      <a:cubicBezTo>
                        <a:pt x="143881" y="13178"/>
                        <a:pt x="147930" y="14488"/>
                        <a:pt x="150019" y="13096"/>
                      </a:cubicBezTo>
                      <a:cubicBezTo>
                        <a:pt x="151210" y="12302"/>
                        <a:pt x="152276" y="11279"/>
                        <a:pt x="153591" y="10715"/>
                      </a:cubicBezTo>
                      <a:cubicBezTo>
                        <a:pt x="155095" y="10071"/>
                        <a:pt x="156780" y="9974"/>
                        <a:pt x="158353" y="9525"/>
                      </a:cubicBezTo>
                      <a:cubicBezTo>
                        <a:pt x="159560" y="9180"/>
                        <a:pt x="160734" y="8731"/>
                        <a:pt x="161925" y="8334"/>
                      </a:cubicBezTo>
                      <a:cubicBezTo>
                        <a:pt x="163116" y="7143"/>
                        <a:pt x="164563" y="6163"/>
                        <a:pt x="165497" y="4762"/>
                      </a:cubicBezTo>
                      <a:cubicBezTo>
                        <a:pt x="166193" y="3718"/>
                        <a:pt x="165800" y="2077"/>
                        <a:pt x="166688" y="1190"/>
                      </a:cubicBezTo>
                      <a:cubicBezTo>
                        <a:pt x="167576" y="303"/>
                        <a:pt x="169069" y="397"/>
                        <a:pt x="170260" y="0"/>
                      </a:cubicBezTo>
                      <a:cubicBezTo>
                        <a:pt x="170657" y="1587"/>
                        <a:pt x="171001" y="3189"/>
                        <a:pt x="171450" y="4762"/>
                      </a:cubicBezTo>
                      <a:cubicBezTo>
                        <a:pt x="172767" y="9370"/>
                        <a:pt x="162520" y="7937"/>
                        <a:pt x="161925" y="8334"/>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図形 45">
                  <a:extLst>
                    <a:ext uri="{FF2B5EF4-FFF2-40B4-BE49-F238E27FC236}">
                      <a16:creationId xmlns:a16="http://schemas.microsoft.com/office/drawing/2014/main" id="{B26D11F7-7CCC-666B-22C5-28B59C7264E9}"/>
                    </a:ext>
                  </a:extLst>
                </p:cNvPr>
                <p:cNvSpPr/>
                <p:nvPr/>
              </p:nvSpPr>
              <p:spPr>
                <a:xfrm>
                  <a:off x="6966529" y="1767326"/>
                  <a:ext cx="265637" cy="513763"/>
                </a:xfrm>
                <a:custGeom>
                  <a:avLst/>
                  <a:gdLst>
                    <a:gd name="connsiteX0" fmla="*/ 89 w 254882"/>
                    <a:gd name="connsiteY0" fmla="*/ 385068 h 499368"/>
                    <a:gd name="connsiteX1" fmla="*/ 6042 w 254882"/>
                    <a:gd name="connsiteY1" fmla="*/ 388640 h 499368"/>
                    <a:gd name="connsiteX2" fmla="*/ 14376 w 254882"/>
                    <a:gd name="connsiteY2" fmla="*/ 393402 h 499368"/>
                    <a:gd name="connsiteX3" fmla="*/ 17948 w 254882"/>
                    <a:gd name="connsiteY3" fmla="*/ 400546 h 499368"/>
                    <a:gd name="connsiteX4" fmla="*/ 21520 w 254882"/>
                    <a:gd name="connsiteY4" fmla="*/ 402927 h 499368"/>
                    <a:gd name="connsiteX5" fmla="*/ 22710 w 254882"/>
                    <a:gd name="connsiteY5" fmla="*/ 406499 h 499368"/>
                    <a:gd name="connsiteX6" fmla="*/ 29854 w 254882"/>
                    <a:gd name="connsiteY6" fmla="*/ 410071 h 499368"/>
                    <a:gd name="connsiteX7" fmla="*/ 33426 w 254882"/>
                    <a:gd name="connsiteY7" fmla="*/ 411261 h 499368"/>
                    <a:gd name="connsiteX8" fmla="*/ 35807 w 254882"/>
                    <a:gd name="connsiteY8" fmla="*/ 413643 h 499368"/>
                    <a:gd name="connsiteX9" fmla="*/ 36998 w 254882"/>
                    <a:gd name="connsiteY9" fmla="*/ 417215 h 499368"/>
                    <a:gd name="connsiteX10" fmla="*/ 40570 w 254882"/>
                    <a:gd name="connsiteY10" fmla="*/ 419596 h 499368"/>
                    <a:gd name="connsiteX11" fmla="*/ 42951 w 254882"/>
                    <a:gd name="connsiteY11" fmla="*/ 430311 h 499368"/>
                    <a:gd name="connsiteX12" fmla="*/ 45332 w 254882"/>
                    <a:gd name="connsiteY12" fmla="*/ 437455 h 499368"/>
                    <a:gd name="connsiteX13" fmla="*/ 53667 w 254882"/>
                    <a:gd name="connsiteY13" fmla="*/ 439836 h 499368"/>
                    <a:gd name="connsiteX14" fmla="*/ 56048 w 254882"/>
                    <a:gd name="connsiteY14" fmla="*/ 442218 h 499368"/>
                    <a:gd name="connsiteX15" fmla="*/ 57239 w 254882"/>
                    <a:gd name="connsiteY15" fmla="*/ 451743 h 499368"/>
                    <a:gd name="connsiteX16" fmla="*/ 69145 w 254882"/>
                    <a:gd name="connsiteY16" fmla="*/ 457696 h 499368"/>
                    <a:gd name="connsiteX17" fmla="*/ 70335 w 254882"/>
                    <a:gd name="connsiteY17" fmla="*/ 461268 h 499368"/>
                    <a:gd name="connsiteX18" fmla="*/ 69145 w 254882"/>
                    <a:gd name="connsiteY18" fmla="*/ 467221 h 499368"/>
                    <a:gd name="connsiteX19" fmla="*/ 67954 w 254882"/>
                    <a:gd name="connsiteY19" fmla="*/ 474365 h 499368"/>
                    <a:gd name="connsiteX20" fmla="*/ 67954 w 254882"/>
                    <a:gd name="connsiteY20" fmla="*/ 498177 h 499368"/>
                    <a:gd name="connsiteX21" fmla="*/ 71526 w 254882"/>
                    <a:gd name="connsiteY21" fmla="*/ 499368 h 499368"/>
                    <a:gd name="connsiteX22" fmla="*/ 79860 w 254882"/>
                    <a:gd name="connsiteY22" fmla="*/ 496986 h 499368"/>
                    <a:gd name="connsiteX23" fmla="*/ 82242 w 254882"/>
                    <a:gd name="connsiteY23" fmla="*/ 494605 h 499368"/>
                    <a:gd name="connsiteX24" fmla="*/ 84623 w 254882"/>
                    <a:gd name="connsiteY24" fmla="*/ 491033 h 499368"/>
                    <a:gd name="connsiteX25" fmla="*/ 91767 w 254882"/>
                    <a:gd name="connsiteY25" fmla="*/ 489843 h 499368"/>
                    <a:gd name="connsiteX26" fmla="*/ 94148 w 254882"/>
                    <a:gd name="connsiteY26" fmla="*/ 486271 h 499368"/>
                    <a:gd name="connsiteX27" fmla="*/ 96529 w 254882"/>
                    <a:gd name="connsiteY27" fmla="*/ 473174 h 499368"/>
                    <a:gd name="connsiteX28" fmla="*/ 97720 w 254882"/>
                    <a:gd name="connsiteY28" fmla="*/ 469602 h 499368"/>
                    <a:gd name="connsiteX29" fmla="*/ 110817 w 254882"/>
                    <a:gd name="connsiteY29" fmla="*/ 468411 h 499368"/>
                    <a:gd name="connsiteX30" fmla="*/ 112007 w 254882"/>
                    <a:gd name="connsiteY30" fmla="*/ 464840 h 499368"/>
                    <a:gd name="connsiteX31" fmla="*/ 116770 w 254882"/>
                    <a:gd name="connsiteY31" fmla="*/ 466030 h 499368"/>
                    <a:gd name="connsiteX32" fmla="*/ 123914 w 254882"/>
                    <a:gd name="connsiteY32" fmla="*/ 468411 h 499368"/>
                    <a:gd name="connsiteX33" fmla="*/ 127485 w 254882"/>
                    <a:gd name="connsiteY33" fmla="*/ 469602 h 499368"/>
                    <a:gd name="connsiteX34" fmla="*/ 135820 w 254882"/>
                    <a:gd name="connsiteY34" fmla="*/ 471983 h 499368"/>
                    <a:gd name="connsiteX35" fmla="*/ 139392 w 254882"/>
                    <a:gd name="connsiteY35" fmla="*/ 474365 h 499368"/>
                    <a:gd name="connsiteX36" fmla="*/ 141773 w 254882"/>
                    <a:gd name="connsiteY36" fmla="*/ 481508 h 499368"/>
                    <a:gd name="connsiteX37" fmla="*/ 142964 w 254882"/>
                    <a:gd name="connsiteY37" fmla="*/ 486271 h 499368"/>
                    <a:gd name="connsiteX38" fmla="*/ 146535 w 254882"/>
                    <a:gd name="connsiteY38" fmla="*/ 487461 h 499368"/>
                    <a:gd name="connsiteX39" fmla="*/ 151298 w 254882"/>
                    <a:gd name="connsiteY39" fmla="*/ 486271 h 499368"/>
                    <a:gd name="connsiteX40" fmla="*/ 152489 w 254882"/>
                    <a:gd name="connsiteY40" fmla="*/ 481508 h 499368"/>
                    <a:gd name="connsiteX41" fmla="*/ 156060 w 254882"/>
                    <a:gd name="connsiteY41" fmla="*/ 471983 h 499368"/>
                    <a:gd name="connsiteX42" fmla="*/ 158442 w 254882"/>
                    <a:gd name="connsiteY42" fmla="*/ 462458 h 499368"/>
                    <a:gd name="connsiteX43" fmla="*/ 160823 w 254882"/>
                    <a:gd name="connsiteY43" fmla="*/ 448171 h 499368"/>
                    <a:gd name="connsiteX44" fmla="*/ 163204 w 254882"/>
                    <a:gd name="connsiteY44" fmla="*/ 441027 h 499368"/>
                    <a:gd name="connsiteX45" fmla="*/ 164395 w 254882"/>
                    <a:gd name="connsiteY45" fmla="*/ 433883 h 499368"/>
                    <a:gd name="connsiteX46" fmla="*/ 165585 w 254882"/>
                    <a:gd name="connsiteY46" fmla="*/ 427930 h 499368"/>
                    <a:gd name="connsiteX47" fmla="*/ 169157 w 254882"/>
                    <a:gd name="connsiteY47" fmla="*/ 411261 h 499368"/>
                    <a:gd name="connsiteX48" fmla="*/ 171539 w 254882"/>
                    <a:gd name="connsiteY48" fmla="*/ 404118 h 499368"/>
                    <a:gd name="connsiteX49" fmla="*/ 173920 w 254882"/>
                    <a:gd name="connsiteY49" fmla="*/ 400546 h 499368"/>
                    <a:gd name="connsiteX50" fmla="*/ 177492 w 254882"/>
                    <a:gd name="connsiteY50" fmla="*/ 389830 h 499368"/>
                    <a:gd name="connsiteX51" fmla="*/ 178682 w 254882"/>
                    <a:gd name="connsiteY51" fmla="*/ 386258 h 499368"/>
                    <a:gd name="connsiteX52" fmla="*/ 177492 w 254882"/>
                    <a:gd name="connsiteY52" fmla="*/ 369590 h 499368"/>
                    <a:gd name="connsiteX53" fmla="*/ 176301 w 254882"/>
                    <a:gd name="connsiteY53" fmla="*/ 361255 h 499368"/>
                    <a:gd name="connsiteX54" fmla="*/ 177492 w 254882"/>
                    <a:gd name="connsiteY54" fmla="*/ 314821 h 499368"/>
                    <a:gd name="connsiteX55" fmla="*/ 179873 w 254882"/>
                    <a:gd name="connsiteY55" fmla="*/ 307677 h 499368"/>
                    <a:gd name="connsiteX56" fmla="*/ 183445 w 254882"/>
                    <a:gd name="connsiteY56" fmla="*/ 305296 h 499368"/>
                    <a:gd name="connsiteX57" fmla="*/ 189398 w 254882"/>
                    <a:gd name="connsiteY57" fmla="*/ 304105 h 499368"/>
                    <a:gd name="connsiteX58" fmla="*/ 192970 w 254882"/>
                    <a:gd name="connsiteY58" fmla="*/ 302915 h 499368"/>
                    <a:gd name="connsiteX59" fmla="*/ 196542 w 254882"/>
                    <a:gd name="connsiteY59" fmla="*/ 300533 h 499368"/>
                    <a:gd name="connsiteX60" fmla="*/ 202495 w 254882"/>
                    <a:gd name="connsiteY60" fmla="*/ 308868 h 499368"/>
                    <a:gd name="connsiteX61" fmla="*/ 208448 w 254882"/>
                    <a:gd name="connsiteY61" fmla="*/ 313630 h 499368"/>
                    <a:gd name="connsiteX62" fmla="*/ 214401 w 254882"/>
                    <a:gd name="connsiteY62" fmla="*/ 312440 h 499368"/>
                    <a:gd name="connsiteX63" fmla="*/ 219164 w 254882"/>
                    <a:gd name="connsiteY63" fmla="*/ 306486 h 499368"/>
                    <a:gd name="connsiteX64" fmla="*/ 221545 w 254882"/>
                    <a:gd name="connsiteY64" fmla="*/ 301724 h 499368"/>
                    <a:gd name="connsiteX65" fmla="*/ 220354 w 254882"/>
                    <a:gd name="connsiteY65" fmla="*/ 298152 h 499368"/>
                    <a:gd name="connsiteX66" fmla="*/ 217973 w 254882"/>
                    <a:gd name="connsiteY66" fmla="*/ 294580 h 499368"/>
                    <a:gd name="connsiteX67" fmla="*/ 216782 w 254882"/>
                    <a:gd name="connsiteY67" fmla="*/ 286246 h 499368"/>
                    <a:gd name="connsiteX68" fmla="*/ 219164 w 254882"/>
                    <a:gd name="connsiteY68" fmla="*/ 261243 h 499368"/>
                    <a:gd name="connsiteX69" fmla="*/ 220354 w 254882"/>
                    <a:gd name="connsiteY69" fmla="*/ 252908 h 499368"/>
                    <a:gd name="connsiteX70" fmla="*/ 222735 w 254882"/>
                    <a:gd name="connsiteY70" fmla="*/ 246955 h 499368"/>
                    <a:gd name="connsiteX71" fmla="*/ 225117 w 254882"/>
                    <a:gd name="connsiteY71" fmla="*/ 230286 h 499368"/>
                    <a:gd name="connsiteX72" fmla="*/ 227498 w 254882"/>
                    <a:gd name="connsiteY72" fmla="*/ 224333 h 499368"/>
                    <a:gd name="connsiteX73" fmla="*/ 228689 w 254882"/>
                    <a:gd name="connsiteY73" fmla="*/ 218380 h 499368"/>
                    <a:gd name="connsiteX74" fmla="*/ 229879 w 254882"/>
                    <a:gd name="connsiteY74" fmla="*/ 214808 h 499368"/>
                    <a:gd name="connsiteX75" fmla="*/ 232260 w 254882"/>
                    <a:gd name="connsiteY75" fmla="*/ 204093 h 499368"/>
                    <a:gd name="connsiteX76" fmla="*/ 233451 w 254882"/>
                    <a:gd name="connsiteY76" fmla="*/ 239811 h 499368"/>
                    <a:gd name="connsiteX77" fmla="*/ 232260 w 254882"/>
                    <a:gd name="connsiteY77" fmla="*/ 244574 h 499368"/>
                    <a:gd name="connsiteX78" fmla="*/ 229879 w 254882"/>
                    <a:gd name="connsiteY78" fmla="*/ 256480 h 499368"/>
                    <a:gd name="connsiteX79" fmla="*/ 231070 w 254882"/>
                    <a:gd name="connsiteY79" fmla="*/ 252908 h 499368"/>
                    <a:gd name="connsiteX80" fmla="*/ 232260 w 254882"/>
                    <a:gd name="connsiteY80" fmla="*/ 246955 h 499368"/>
                    <a:gd name="connsiteX81" fmla="*/ 234642 w 254882"/>
                    <a:gd name="connsiteY81" fmla="*/ 242193 h 499368"/>
                    <a:gd name="connsiteX82" fmla="*/ 235832 w 254882"/>
                    <a:gd name="connsiteY82" fmla="*/ 233858 h 499368"/>
                    <a:gd name="connsiteX83" fmla="*/ 238214 w 254882"/>
                    <a:gd name="connsiteY83" fmla="*/ 226715 h 499368"/>
                    <a:gd name="connsiteX84" fmla="*/ 239404 w 254882"/>
                    <a:gd name="connsiteY84" fmla="*/ 223143 h 499368"/>
                    <a:gd name="connsiteX85" fmla="*/ 240595 w 254882"/>
                    <a:gd name="connsiteY85" fmla="*/ 219571 h 499368"/>
                    <a:gd name="connsiteX86" fmla="*/ 241785 w 254882"/>
                    <a:gd name="connsiteY86" fmla="*/ 215999 h 499368"/>
                    <a:gd name="connsiteX87" fmla="*/ 248929 w 254882"/>
                    <a:gd name="connsiteY87" fmla="*/ 207665 h 499368"/>
                    <a:gd name="connsiteX88" fmla="*/ 250120 w 254882"/>
                    <a:gd name="connsiteY88" fmla="*/ 204093 h 499368"/>
                    <a:gd name="connsiteX89" fmla="*/ 251310 w 254882"/>
                    <a:gd name="connsiteY89" fmla="*/ 199330 h 499368"/>
                    <a:gd name="connsiteX90" fmla="*/ 252501 w 254882"/>
                    <a:gd name="connsiteY90" fmla="*/ 193377 h 499368"/>
                    <a:gd name="connsiteX91" fmla="*/ 254882 w 254882"/>
                    <a:gd name="connsiteY91" fmla="*/ 187424 h 499368"/>
                    <a:gd name="connsiteX92" fmla="*/ 253692 w 254882"/>
                    <a:gd name="connsiteY92" fmla="*/ 156468 h 499368"/>
                    <a:gd name="connsiteX93" fmla="*/ 252501 w 254882"/>
                    <a:gd name="connsiteY93" fmla="*/ 151705 h 499368"/>
                    <a:gd name="connsiteX94" fmla="*/ 251310 w 254882"/>
                    <a:gd name="connsiteY94" fmla="*/ 142180 h 499368"/>
                    <a:gd name="connsiteX95" fmla="*/ 250120 w 254882"/>
                    <a:gd name="connsiteY95" fmla="*/ 138608 h 499368"/>
                    <a:gd name="connsiteX96" fmla="*/ 247739 w 254882"/>
                    <a:gd name="connsiteY96" fmla="*/ 121940 h 499368"/>
                    <a:gd name="connsiteX97" fmla="*/ 242976 w 254882"/>
                    <a:gd name="connsiteY97" fmla="*/ 94555 h 499368"/>
                    <a:gd name="connsiteX98" fmla="*/ 240595 w 254882"/>
                    <a:gd name="connsiteY98" fmla="*/ 90983 h 499368"/>
                    <a:gd name="connsiteX99" fmla="*/ 232260 w 254882"/>
                    <a:gd name="connsiteY99" fmla="*/ 89793 h 499368"/>
                    <a:gd name="connsiteX100" fmla="*/ 229879 w 254882"/>
                    <a:gd name="connsiteY100" fmla="*/ 86221 h 499368"/>
                    <a:gd name="connsiteX101" fmla="*/ 228689 w 254882"/>
                    <a:gd name="connsiteY101" fmla="*/ 82649 h 499368"/>
                    <a:gd name="connsiteX102" fmla="*/ 223926 w 254882"/>
                    <a:gd name="connsiteY102" fmla="*/ 79077 h 499368"/>
                    <a:gd name="connsiteX103" fmla="*/ 222735 w 254882"/>
                    <a:gd name="connsiteY103" fmla="*/ 75505 h 499368"/>
                    <a:gd name="connsiteX104" fmla="*/ 220354 w 254882"/>
                    <a:gd name="connsiteY104" fmla="*/ 71933 h 499368"/>
                    <a:gd name="connsiteX105" fmla="*/ 219164 w 254882"/>
                    <a:gd name="connsiteY105" fmla="*/ 67171 h 499368"/>
                    <a:gd name="connsiteX106" fmla="*/ 216782 w 254882"/>
                    <a:gd name="connsiteY106" fmla="*/ 63599 h 499368"/>
                    <a:gd name="connsiteX107" fmla="*/ 214401 w 254882"/>
                    <a:gd name="connsiteY107" fmla="*/ 58836 h 499368"/>
                    <a:gd name="connsiteX108" fmla="*/ 212020 w 254882"/>
                    <a:gd name="connsiteY108" fmla="*/ 50502 h 499368"/>
                    <a:gd name="connsiteX109" fmla="*/ 209639 w 254882"/>
                    <a:gd name="connsiteY109" fmla="*/ 42168 h 499368"/>
                    <a:gd name="connsiteX110" fmla="*/ 212020 w 254882"/>
                    <a:gd name="connsiteY110" fmla="*/ 23118 h 499368"/>
                    <a:gd name="connsiteX111" fmla="*/ 215592 w 254882"/>
                    <a:gd name="connsiteY111" fmla="*/ 11211 h 499368"/>
                    <a:gd name="connsiteX112" fmla="*/ 208448 w 254882"/>
                    <a:gd name="connsiteY112" fmla="*/ 6449 h 499368"/>
                    <a:gd name="connsiteX113" fmla="*/ 201304 w 254882"/>
                    <a:gd name="connsiteY113" fmla="*/ 2877 h 499368"/>
                    <a:gd name="connsiteX114" fmla="*/ 165585 w 254882"/>
                    <a:gd name="connsiteY114" fmla="*/ 7640 h 499368"/>
                    <a:gd name="connsiteX115" fmla="*/ 164395 w 254882"/>
                    <a:gd name="connsiteY115" fmla="*/ 12402 h 499368"/>
                    <a:gd name="connsiteX116" fmla="*/ 165585 w 254882"/>
                    <a:gd name="connsiteY116" fmla="*/ 35024 h 499368"/>
                    <a:gd name="connsiteX117" fmla="*/ 170348 w 254882"/>
                    <a:gd name="connsiteY117" fmla="*/ 33833 h 499368"/>
                    <a:gd name="connsiteX118" fmla="*/ 177492 w 254882"/>
                    <a:gd name="connsiteY118" fmla="*/ 31452 h 499368"/>
                    <a:gd name="connsiteX119" fmla="*/ 181064 w 254882"/>
                    <a:gd name="connsiteY119" fmla="*/ 30261 h 499368"/>
                    <a:gd name="connsiteX120" fmla="*/ 184635 w 254882"/>
                    <a:gd name="connsiteY120" fmla="*/ 27880 h 499368"/>
                    <a:gd name="connsiteX121" fmla="*/ 187017 w 254882"/>
                    <a:gd name="connsiteY121" fmla="*/ 25499 h 499368"/>
                    <a:gd name="connsiteX122" fmla="*/ 192970 w 254882"/>
                    <a:gd name="connsiteY122" fmla="*/ 24308 h 499368"/>
                    <a:gd name="connsiteX123" fmla="*/ 195351 w 254882"/>
                    <a:gd name="connsiteY123" fmla="*/ 26690 h 499368"/>
                    <a:gd name="connsiteX124" fmla="*/ 196542 w 254882"/>
                    <a:gd name="connsiteY124" fmla="*/ 31452 h 499368"/>
                    <a:gd name="connsiteX125" fmla="*/ 195351 w 254882"/>
                    <a:gd name="connsiteY125" fmla="*/ 65980 h 499368"/>
                    <a:gd name="connsiteX126" fmla="*/ 190589 w 254882"/>
                    <a:gd name="connsiteY126" fmla="*/ 67171 h 499368"/>
                    <a:gd name="connsiteX127" fmla="*/ 177492 w 254882"/>
                    <a:gd name="connsiteY127" fmla="*/ 69552 h 499368"/>
                    <a:gd name="connsiteX128" fmla="*/ 160823 w 254882"/>
                    <a:gd name="connsiteY128" fmla="*/ 68361 h 499368"/>
                    <a:gd name="connsiteX129" fmla="*/ 158442 w 254882"/>
                    <a:gd name="connsiteY129" fmla="*/ 64790 h 499368"/>
                    <a:gd name="connsiteX130" fmla="*/ 154870 w 254882"/>
                    <a:gd name="connsiteY130" fmla="*/ 63599 h 499368"/>
                    <a:gd name="connsiteX131" fmla="*/ 151298 w 254882"/>
                    <a:gd name="connsiteY131" fmla="*/ 55265 h 499368"/>
                    <a:gd name="connsiteX132" fmla="*/ 148917 w 254882"/>
                    <a:gd name="connsiteY132" fmla="*/ 42168 h 499368"/>
                    <a:gd name="connsiteX133" fmla="*/ 147726 w 254882"/>
                    <a:gd name="connsiteY133" fmla="*/ 38596 h 499368"/>
                    <a:gd name="connsiteX134" fmla="*/ 145345 w 254882"/>
                    <a:gd name="connsiteY134" fmla="*/ 35024 h 499368"/>
                    <a:gd name="connsiteX135" fmla="*/ 126295 w 254882"/>
                    <a:gd name="connsiteY135" fmla="*/ 37405 h 499368"/>
                    <a:gd name="connsiteX136" fmla="*/ 127485 w 254882"/>
                    <a:gd name="connsiteY136" fmla="*/ 48121 h 499368"/>
                    <a:gd name="connsiteX137" fmla="*/ 126295 w 254882"/>
                    <a:gd name="connsiteY137" fmla="*/ 65980 h 499368"/>
                    <a:gd name="connsiteX138" fmla="*/ 125104 w 254882"/>
                    <a:gd name="connsiteY138" fmla="*/ 69552 h 499368"/>
                    <a:gd name="connsiteX139" fmla="*/ 119151 w 254882"/>
                    <a:gd name="connsiteY139" fmla="*/ 70743 h 499368"/>
                    <a:gd name="connsiteX140" fmla="*/ 115579 w 254882"/>
                    <a:gd name="connsiteY140" fmla="*/ 71933 h 499368"/>
                    <a:gd name="connsiteX141" fmla="*/ 113198 w 254882"/>
                    <a:gd name="connsiteY141" fmla="*/ 77886 h 499368"/>
                    <a:gd name="connsiteX142" fmla="*/ 112007 w 254882"/>
                    <a:gd name="connsiteY142" fmla="*/ 86221 h 499368"/>
                    <a:gd name="connsiteX143" fmla="*/ 109626 w 254882"/>
                    <a:gd name="connsiteY143" fmla="*/ 89793 h 499368"/>
                    <a:gd name="connsiteX144" fmla="*/ 107245 w 254882"/>
                    <a:gd name="connsiteY144" fmla="*/ 96936 h 499368"/>
                    <a:gd name="connsiteX145" fmla="*/ 106054 w 254882"/>
                    <a:gd name="connsiteY145" fmla="*/ 100508 h 499368"/>
                    <a:gd name="connsiteX146" fmla="*/ 104864 w 254882"/>
                    <a:gd name="connsiteY146" fmla="*/ 105271 h 499368"/>
                    <a:gd name="connsiteX147" fmla="*/ 102482 w 254882"/>
                    <a:gd name="connsiteY147" fmla="*/ 112415 h 499368"/>
                    <a:gd name="connsiteX148" fmla="*/ 100101 w 254882"/>
                    <a:gd name="connsiteY148" fmla="*/ 115986 h 499368"/>
                    <a:gd name="connsiteX149" fmla="*/ 96529 w 254882"/>
                    <a:gd name="connsiteY149" fmla="*/ 126702 h 499368"/>
                    <a:gd name="connsiteX150" fmla="*/ 95339 w 254882"/>
                    <a:gd name="connsiteY150" fmla="*/ 130274 h 499368"/>
                    <a:gd name="connsiteX151" fmla="*/ 92957 w 254882"/>
                    <a:gd name="connsiteY151" fmla="*/ 138608 h 499368"/>
                    <a:gd name="connsiteX152" fmla="*/ 90576 w 254882"/>
                    <a:gd name="connsiteY152" fmla="*/ 140990 h 499368"/>
                    <a:gd name="connsiteX153" fmla="*/ 91767 w 254882"/>
                    <a:gd name="connsiteY153" fmla="*/ 161230 h 499368"/>
                    <a:gd name="connsiteX154" fmla="*/ 102482 w 254882"/>
                    <a:gd name="connsiteY154" fmla="*/ 167183 h 499368"/>
                    <a:gd name="connsiteX155" fmla="*/ 106054 w 254882"/>
                    <a:gd name="connsiteY155" fmla="*/ 168374 h 499368"/>
                    <a:gd name="connsiteX156" fmla="*/ 107245 w 254882"/>
                    <a:gd name="connsiteY156" fmla="*/ 206474 h 499368"/>
                    <a:gd name="connsiteX157" fmla="*/ 104864 w 254882"/>
                    <a:gd name="connsiteY157" fmla="*/ 227905 h 499368"/>
                    <a:gd name="connsiteX158" fmla="*/ 102482 w 254882"/>
                    <a:gd name="connsiteY158" fmla="*/ 232668 h 499368"/>
                    <a:gd name="connsiteX159" fmla="*/ 98910 w 254882"/>
                    <a:gd name="connsiteY159" fmla="*/ 235049 h 499368"/>
                    <a:gd name="connsiteX160" fmla="*/ 95339 w 254882"/>
                    <a:gd name="connsiteY160" fmla="*/ 244574 h 499368"/>
                    <a:gd name="connsiteX161" fmla="*/ 94148 w 254882"/>
                    <a:gd name="connsiteY161" fmla="*/ 249336 h 499368"/>
                    <a:gd name="connsiteX162" fmla="*/ 91767 w 254882"/>
                    <a:gd name="connsiteY162" fmla="*/ 254099 h 499368"/>
                    <a:gd name="connsiteX163" fmla="*/ 89385 w 254882"/>
                    <a:gd name="connsiteY163" fmla="*/ 262433 h 499368"/>
                    <a:gd name="connsiteX164" fmla="*/ 87004 w 254882"/>
                    <a:gd name="connsiteY164" fmla="*/ 269577 h 499368"/>
                    <a:gd name="connsiteX165" fmla="*/ 84623 w 254882"/>
                    <a:gd name="connsiteY165" fmla="*/ 274340 h 499368"/>
                    <a:gd name="connsiteX166" fmla="*/ 83432 w 254882"/>
                    <a:gd name="connsiteY166" fmla="*/ 279102 h 499368"/>
                    <a:gd name="connsiteX167" fmla="*/ 81051 w 254882"/>
                    <a:gd name="connsiteY167" fmla="*/ 283865 h 499368"/>
                    <a:gd name="connsiteX168" fmla="*/ 79860 w 254882"/>
                    <a:gd name="connsiteY168" fmla="*/ 287436 h 499368"/>
                    <a:gd name="connsiteX169" fmla="*/ 76289 w 254882"/>
                    <a:gd name="connsiteY169" fmla="*/ 292199 h 499368"/>
                    <a:gd name="connsiteX170" fmla="*/ 73907 w 254882"/>
                    <a:gd name="connsiteY170" fmla="*/ 295771 h 499368"/>
                    <a:gd name="connsiteX171" fmla="*/ 69145 w 254882"/>
                    <a:gd name="connsiteY171" fmla="*/ 306486 h 499368"/>
                    <a:gd name="connsiteX172" fmla="*/ 66764 w 254882"/>
                    <a:gd name="connsiteY172" fmla="*/ 308868 h 499368"/>
                    <a:gd name="connsiteX173" fmla="*/ 62001 w 254882"/>
                    <a:gd name="connsiteY173" fmla="*/ 319583 h 499368"/>
                    <a:gd name="connsiteX174" fmla="*/ 59620 w 254882"/>
                    <a:gd name="connsiteY174" fmla="*/ 321965 h 499368"/>
                    <a:gd name="connsiteX175" fmla="*/ 56048 w 254882"/>
                    <a:gd name="connsiteY175" fmla="*/ 323155 h 499368"/>
                    <a:gd name="connsiteX176" fmla="*/ 53667 w 254882"/>
                    <a:gd name="connsiteY176" fmla="*/ 326727 h 499368"/>
                    <a:gd name="connsiteX177" fmla="*/ 51285 w 254882"/>
                    <a:gd name="connsiteY177" fmla="*/ 333871 h 499368"/>
                    <a:gd name="connsiteX178" fmla="*/ 47714 w 254882"/>
                    <a:gd name="connsiteY178" fmla="*/ 339824 h 499368"/>
                    <a:gd name="connsiteX179" fmla="*/ 42951 w 254882"/>
                    <a:gd name="connsiteY179" fmla="*/ 350540 h 499368"/>
                    <a:gd name="connsiteX180" fmla="*/ 38189 w 254882"/>
                    <a:gd name="connsiteY180" fmla="*/ 351730 h 499368"/>
                    <a:gd name="connsiteX181" fmla="*/ 31045 w 254882"/>
                    <a:gd name="connsiteY181" fmla="*/ 354111 h 499368"/>
                    <a:gd name="connsiteX182" fmla="*/ 25092 w 254882"/>
                    <a:gd name="connsiteY182" fmla="*/ 360065 h 499368"/>
                    <a:gd name="connsiteX183" fmla="*/ 22710 w 254882"/>
                    <a:gd name="connsiteY183" fmla="*/ 362446 h 499368"/>
                    <a:gd name="connsiteX184" fmla="*/ 20329 w 254882"/>
                    <a:gd name="connsiteY184" fmla="*/ 370780 h 499368"/>
                    <a:gd name="connsiteX185" fmla="*/ 17948 w 254882"/>
                    <a:gd name="connsiteY185" fmla="*/ 374352 h 499368"/>
                    <a:gd name="connsiteX186" fmla="*/ 14376 w 254882"/>
                    <a:gd name="connsiteY186" fmla="*/ 381496 h 499368"/>
                    <a:gd name="connsiteX187" fmla="*/ 10804 w 254882"/>
                    <a:gd name="connsiteY187" fmla="*/ 385068 h 499368"/>
                    <a:gd name="connsiteX188" fmla="*/ 89 w 254882"/>
                    <a:gd name="connsiteY188" fmla="*/ 385068 h 4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254882" h="499368">
                      <a:moveTo>
                        <a:pt x="89" y="385068"/>
                      </a:moveTo>
                      <a:cubicBezTo>
                        <a:pt x="-705" y="385663"/>
                        <a:pt x="4019" y="387516"/>
                        <a:pt x="6042" y="388640"/>
                      </a:cubicBezTo>
                      <a:cubicBezTo>
                        <a:pt x="15109" y="393677"/>
                        <a:pt x="6888" y="388411"/>
                        <a:pt x="14376" y="393402"/>
                      </a:cubicBezTo>
                      <a:cubicBezTo>
                        <a:pt x="15344" y="396306"/>
                        <a:pt x="15641" y="398239"/>
                        <a:pt x="17948" y="400546"/>
                      </a:cubicBezTo>
                      <a:cubicBezTo>
                        <a:pt x="18960" y="401558"/>
                        <a:pt x="20329" y="402133"/>
                        <a:pt x="21520" y="402927"/>
                      </a:cubicBezTo>
                      <a:cubicBezTo>
                        <a:pt x="21917" y="404118"/>
                        <a:pt x="22064" y="405423"/>
                        <a:pt x="22710" y="406499"/>
                      </a:cubicBezTo>
                      <a:cubicBezTo>
                        <a:pt x="24643" y="409721"/>
                        <a:pt x="26344" y="409068"/>
                        <a:pt x="29854" y="410071"/>
                      </a:cubicBezTo>
                      <a:cubicBezTo>
                        <a:pt x="31061" y="410416"/>
                        <a:pt x="32235" y="410864"/>
                        <a:pt x="33426" y="411261"/>
                      </a:cubicBezTo>
                      <a:cubicBezTo>
                        <a:pt x="34220" y="412055"/>
                        <a:pt x="35229" y="412680"/>
                        <a:pt x="35807" y="413643"/>
                      </a:cubicBezTo>
                      <a:cubicBezTo>
                        <a:pt x="36453" y="414719"/>
                        <a:pt x="36214" y="416235"/>
                        <a:pt x="36998" y="417215"/>
                      </a:cubicBezTo>
                      <a:cubicBezTo>
                        <a:pt x="37892" y="418332"/>
                        <a:pt x="39379" y="418802"/>
                        <a:pt x="40570" y="419596"/>
                      </a:cubicBezTo>
                      <a:cubicBezTo>
                        <a:pt x="43977" y="429823"/>
                        <a:pt x="38756" y="413534"/>
                        <a:pt x="42951" y="430311"/>
                      </a:cubicBezTo>
                      <a:cubicBezTo>
                        <a:pt x="43560" y="432746"/>
                        <a:pt x="42897" y="436846"/>
                        <a:pt x="45332" y="437455"/>
                      </a:cubicBezTo>
                      <a:cubicBezTo>
                        <a:pt x="51313" y="438950"/>
                        <a:pt x="48542" y="438129"/>
                        <a:pt x="53667" y="439836"/>
                      </a:cubicBezTo>
                      <a:cubicBezTo>
                        <a:pt x="54461" y="440630"/>
                        <a:pt x="55725" y="441143"/>
                        <a:pt x="56048" y="442218"/>
                      </a:cubicBezTo>
                      <a:cubicBezTo>
                        <a:pt x="56967" y="445283"/>
                        <a:pt x="55627" y="448979"/>
                        <a:pt x="57239" y="451743"/>
                      </a:cubicBezTo>
                      <a:cubicBezTo>
                        <a:pt x="59659" y="455891"/>
                        <a:pt x="65086" y="456681"/>
                        <a:pt x="69145" y="457696"/>
                      </a:cubicBezTo>
                      <a:cubicBezTo>
                        <a:pt x="69542" y="458887"/>
                        <a:pt x="70335" y="460013"/>
                        <a:pt x="70335" y="461268"/>
                      </a:cubicBezTo>
                      <a:cubicBezTo>
                        <a:pt x="70335" y="463292"/>
                        <a:pt x="69507" y="465230"/>
                        <a:pt x="69145" y="467221"/>
                      </a:cubicBezTo>
                      <a:cubicBezTo>
                        <a:pt x="68713" y="469596"/>
                        <a:pt x="68351" y="471984"/>
                        <a:pt x="67954" y="474365"/>
                      </a:cubicBezTo>
                      <a:cubicBezTo>
                        <a:pt x="67730" y="477277"/>
                        <a:pt x="65392" y="493052"/>
                        <a:pt x="67954" y="498177"/>
                      </a:cubicBezTo>
                      <a:cubicBezTo>
                        <a:pt x="68515" y="499300"/>
                        <a:pt x="70335" y="498971"/>
                        <a:pt x="71526" y="499368"/>
                      </a:cubicBezTo>
                      <a:cubicBezTo>
                        <a:pt x="72418" y="499145"/>
                        <a:pt x="78638" y="497719"/>
                        <a:pt x="79860" y="496986"/>
                      </a:cubicBezTo>
                      <a:cubicBezTo>
                        <a:pt x="80823" y="496408"/>
                        <a:pt x="81541" y="495482"/>
                        <a:pt x="82242" y="494605"/>
                      </a:cubicBezTo>
                      <a:cubicBezTo>
                        <a:pt x="83136" y="493488"/>
                        <a:pt x="83343" y="491673"/>
                        <a:pt x="84623" y="491033"/>
                      </a:cubicBezTo>
                      <a:cubicBezTo>
                        <a:pt x="86782" y="489953"/>
                        <a:pt x="89386" y="490240"/>
                        <a:pt x="91767" y="489843"/>
                      </a:cubicBezTo>
                      <a:cubicBezTo>
                        <a:pt x="92561" y="488652"/>
                        <a:pt x="93646" y="487611"/>
                        <a:pt x="94148" y="486271"/>
                      </a:cubicBezTo>
                      <a:cubicBezTo>
                        <a:pt x="94742" y="484687"/>
                        <a:pt x="96284" y="474278"/>
                        <a:pt x="96529" y="473174"/>
                      </a:cubicBezTo>
                      <a:cubicBezTo>
                        <a:pt x="96801" y="471949"/>
                        <a:pt x="96529" y="469999"/>
                        <a:pt x="97720" y="469602"/>
                      </a:cubicBezTo>
                      <a:cubicBezTo>
                        <a:pt x="101879" y="468216"/>
                        <a:pt x="106451" y="468808"/>
                        <a:pt x="110817" y="468411"/>
                      </a:cubicBezTo>
                      <a:cubicBezTo>
                        <a:pt x="111214" y="467221"/>
                        <a:pt x="110842" y="465306"/>
                        <a:pt x="112007" y="464840"/>
                      </a:cubicBezTo>
                      <a:cubicBezTo>
                        <a:pt x="113526" y="464232"/>
                        <a:pt x="115203" y="465560"/>
                        <a:pt x="116770" y="466030"/>
                      </a:cubicBezTo>
                      <a:cubicBezTo>
                        <a:pt x="119174" y="466751"/>
                        <a:pt x="121533" y="467617"/>
                        <a:pt x="123914" y="468411"/>
                      </a:cubicBezTo>
                      <a:cubicBezTo>
                        <a:pt x="125104" y="468808"/>
                        <a:pt x="126268" y="469298"/>
                        <a:pt x="127485" y="469602"/>
                      </a:cubicBezTo>
                      <a:cubicBezTo>
                        <a:pt x="133466" y="471097"/>
                        <a:pt x="130695" y="470276"/>
                        <a:pt x="135820" y="471983"/>
                      </a:cubicBezTo>
                      <a:cubicBezTo>
                        <a:pt x="137011" y="472777"/>
                        <a:pt x="138634" y="473151"/>
                        <a:pt x="139392" y="474365"/>
                      </a:cubicBezTo>
                      <a:cubicBezTo>
                        <a:pt x="140722" y="476493"/>
                        <a:pt x="141164" y="479073"/>
                        <a:pt x="141773" y="481508"/>
                      </a:cubicBezTo>
                      <a:cubicBezTo>
                        <a:pt x="142170" y="483096"/>
                        <a:pt x="141942" y="484993"/>
                        <a:pt x="142964" y="486271"/>
                      </a:cubicBezTo>
                      <a:cubicBezTo>
                        <a:pt x="143748" y="487251"/>
                        <a:pt x="145345" y="487064"/>
                        <a:pt x="146535" y="487461"/>
                      </a:cubicBezTo>
                      <a:cubicBezTo>
                        <a:pt x="148123" y="487064"/>
                        <a:pt x="150141" y="487428"/>
                        <a:pt x="151298" y="486271"/>
                      </a:cubicBezTo>
                      <a:cubicBezTo>
                        <a:pt x="152455" y="485114"/>
                        <a:pt x="152039" y="483082"/>
                        <a:pt x="152489" y="481508"/>
                      </a:cubicBezTo>
                      <a:cubicBezTo>
                        <a:pt x="155638" y="470485"/>
                        <a:pt x="151027" y="488338"/>
                        <a:pt x="156060" y="471983"/>
                      </a:cubicBezTo>
                      <a:cubicBezTo>
                        <a:pt x="157023" y="468855"/>
                        <a:pt x="157904" y="465686"/>
                        <a:pt x="158442" y="462458"/>
                      </a:cubicBezTo>
                      <a:cubicBezTo>
                        <a:pt x="159236" y="457696"/>
                        <a:pt x="159296" y="452751"/>
                        <a:pt x="160823" y="448171"/>
                      </a:cubicBezTo>
                      <a:cubicBezTo>
                        <a:pt x="161617" y="445790"/>
                        <a:pt x="162595" y="443462"/>
                        <a:pt x="163204" y="441027"/>
                      </a:cubicBezTo>
                      <a:cubicBezTo>
                        <a:pt x="163790" y="438685"/>
                        <a:pt x="163963" y="436258"/>
                        <a:pt x="164395" y="433883"/>
                      </a:cubicBezTo>
                      <a:cubicBezTo>
                        <a:pt x="164757" y="431892"/>
                        <a:pt x="165223" y="429921"/>
                        <a:pt x="165585" y="427930"/>
                      </a:cubicBezTo>
                      <a:cubicBezTo>
                        <a:pt x="166782" y="421346"/>
                        <a:pt x="166912" y="417993"/>
                        <a:pt x="169157" y="411261"/>
                      </a:cubicBezTo>
                      <a:cubicBezTo>
                        <a:pt x="169951" y="408880"/>
                        <a:pt x="170147" y="406206"/>
                        <a:pt x="171539" y="404118"/>
                      </a:cubicBezTo>
                      <a:lnTo>
                        <a:pt x="173920" y="400546"/>
                      </a:lnTo>
                      <a:lnTo>
                        <a:pt x="177492" y="389830"/>
                      </a:lnTo>
                      <a:lnTo>
                        <a:pt x="178682" y="386258"/>
                      </a:lnTo>
                      <a:cubicBezTo>
                        <a:pt x="178285" y="380702"/>
                        <a:pt x="178020" y="375135"/>
                        <a:pt x="177492" y="369590"/>
                      </a:cubicBezTo>
                      <a:cubicBezTo>
                        <a:pt x="177226" y="366796"/>
                        <a:pt x="176301" y="364062"/>
                        <a:pt x="176301" y="361255"/>
                      </a:cubicBezTo>
                      <a:cubicBezTo>
                        <a:pt x="176301" y="345772"/>
                        <a:pt x="176462" y="330270"/>
                        <a:pt x="177492" y="314821"/>
                      </a:cubicBezTo>
                      <a:cubicBezTo>
                        <a:pt x="177659" y="312316"/>
                        <a:pt x="177784" y="309069"/>
                        <a:pt x="179873" y="307677"/>
                      </a:cubicBezTo>
                      <a:cubicBezTo>
                        <a:pt x="181064" y="306883"/>
                        <a:pt x="182105" y="305798"/>
                        <a:pt x="183445" y="305296"/>
                      </a:cubicBezTo>
                      <a:cubicBezTo>
                        <a:pt x="185340" y="304585"/>
                        <a:pt x="187435" y="304596"/>
                        <a:pt x="189398" y="304105"/>
                      </a:cubicBezTo>
                      <a:cubicBezTo>
                        <a:pt x="190616" y="303801"/>
                        <a:pt x="191779" y="303312"/>
                        <a:pt x="192970" y="302915"/>
                      </a:cubicBezTo>
                      <a:cubicBezTo>
                        <a:pt x="194161" y="302121"/>
                        <a:pt x="195130" y="300768"/>
                        <a:pt x="196542" y="300533"/>
                      </a:cubicBezTo>
                      <a:cubicBezTo>
                        <a:pt x="201694" y="299674"/>
                        <a:pt x="201319" y="306221"/>
                        <a:pt x="202495" y="308868"/>
                      </a:cubicBezTo>
                      <a:cubicBezTo>
                        <a:pt x="204368" y="313083"/>
                        <a:pt x="204574" y="312339"/>
                        <a:pt x="208448" y="313630"/>
                      </a:cubicBezTo>
                      <a:cubicBezTo>
                        <a:pt x="210432" y="313233"/>
                        <a:pt x="212506" y="313151"/>
                        <a:pt x="214401" y="312440"/>
                      </a:cubicBezTo>
                      <a:cubicBezTo>
                        <a:pt x="218967" y="310728"/>
                        <a:pt x="217565" y="310218"/>
                        <a:pt x="219164" y="306486"/>
                      </a:cubicBezTo>
                      <a:cubicBezTo>
                        <a:pt x="219863" y="304855"/>
                        <a:pt x="220751" y="303311"/>
                        <a:pt x="221545" y="301724"/>
                      </a:cubicBezTo>
                      <a:cubicBezTo>
                        <a:pt x="221148" y="300533"/>
                        <a:pt x="220915" y="299275"/>
                        <a:pt x="220354" y="298152"/>
                      </a:cubicBezTo>
                      <a:cubicBezTo>
                        <a:pt x="219714" y="296872"/>
                        <a:pt x="218384" y="295951"/>
                        <a:pt x="217973" y="294580"/>
                      </a:cubicBezTo>
                      <a:cubicBezTo>
                        <a:pt x="217167" y="291892"/>
                        <a:pt x="217179" y="289024"/>
                        <a:pt x="216782" y="286246"/>
                      </a:cubicBezTo>
                      <a:cubicBezTo>
                        <a:pt x="218869" y="252872"/>
                        <a:pt x="216480" y="277348"/>
                        <a:pt x="219164" y="261243"/>
                      </a:cubicBezTo>
                      <a:cubicBezTo>
                        <a:pt x="219625" y="258475"/>
                        <a:pt x="219674" y="255631"/>
                        <a:pt x="220354" y="252908"/>
                      </a:cubicBezTo>
                      <a:cubicBezTo>
                        <a:pt x="220872" y="250835"/>
                        <a:pt x="221941" y="248939"/>
                        <a:pt x="222735" y="246955"/>
                      </a:cubicBezTo>
                      <a:cubicBezTo>
                        <a:pt x="223159" y="243136"/>
                        <a:pt x="223779" y="234747"/>
                        <a:pt x="225117" y="230286"/>
                      </a:cubicBezTo>
                      <a:cubicBezTo>
                        <a:pt x="225731" y="228239"/>
                        <a:pt x="226884" y="226380"/>
                        <a:pt x="227498" y="224333"/>
                      </a:cubicBezTo>
                      <a:cubicBezTo>
                        <a:pt x="228080" y="222395"/>
                        <a:pt x="228198" y="220343"/>
                        <a:pt x="228689" y="218380"/>
                      </a:cubicBezTo>
                      <a:cubicBezTo>
                        <a:pt x="228993" y="217162"/>
                        <a:pt x="229607" y="216033"/>
                        <a:pt x="229879" y="214808"/>
                      </a:cubicBezTo>
                      <a:cubicBezTo>
                        <a:pt x="232673" y="202236"/>
                        <a:pt x="229581" y="212134"/>
                        <a:pt x="232260" y="204093"/>
                      </a:cubicBezTo>
                      <a:cubicBezTo>
                        <a:pt x="238161" y="218841"/>
                        <a:pt x="235516" y="209881"/>
                        <a:pt x="233451" y="239811"/>
                      </a:cubicBezTo>
                      <a:cubicBezTo>
                        <a:pt x="233338" y="241444"/>
                        <a:pt x="232603" y="242974"/>
                        <a:pt x="232260" y="244574"/>
                      </a:cubicBezTo>
                      <a:cubicBezTo>
                        <a:pt x="231412" y="248531"/>
                        <a:pt x="228599" y="260319"/>
                        <a:pt x="229879" y="256480"/>
                      </a:cubicBezTo>
                      <a:cubicBezTo>
                        <a:pt x="230276" y="255289"/>
                        <a:pt x="230766" y="254126"/>
                        <a:pt x="231070" y="252908"/>
                      </a:cubicBezTo>
                      <a:cubicBezTo>
                        <a:pt x="231561" y="250945"/>
                        <a:pt x="231620" y="248875"/>
                        <a:pt x="232260" y="246955"/>
                      </a:cubicBezTo>
                      <a:cubicBezTo>
                        <a:pt x="232821" y="245271"/>
                        <a:pt x="233848" y="243780"/>
                        <a:pt x="234642" y="242193"/>
                      </a:cubicBezTo>
                      <a:cubicBezTo>
                        <a:pt x="235039" y="239415"/>
                        <a:pt x="235201" y="236593"/>
                        <a:pt x="235832" y="233858"/>
                      </a:cubicBezTo>
                      <a:cubicBezTo>
                        <a:pt x="236396" y="231412"/>
                        <a:pt x="237420" y="229096"/>
                        <a:pt x="238214" y="226715"/>
                      </a:cubicBezTo>
                      <a:lnTo>
                        <a:pt x="239404" y="223143"/>
                      </a:lnTo>
                      <a:lnTo>
                        <a:pt x="240595" y="219571"/>
                      </a:lnTo>
                      <a:cubicBezTo>
                        <a:pt x="240992" y="218380"/>
                        <a:pt x="240898" y="216886"/>
                        <a:pt x="241785" y="215999"/>
                      </a:cubicBezTo>
                      <a:cubicBezTo>
                        <a:pt x="244713" y="213071"/>
                        <a:pt x="247116" y="211291"/>
                        <a:pt x="248929" y="207665"/>
                      </a:cubicBezTo>
                      <a:cubicBezTo>
                        <a:pt x="249490" y="206542"/>
                        <a:pt x="249775" y="205300"/>
                        <a:pt x="250120" y="204093"/>
                      </a:cubicBezTo>
                      <a:cubicBezTo>
                        <a:pt x="250569" y="202519"/>
                        <a:pt x="250955" y="200928"/>
                        <a:pt x="251310" y="199330"/>
                      </a:cubicBezTo>
                      <a:cubicBezTo>
                        <a:pt x="251749" y="197355"/>
                        <a:pt x="251919" y="195315"/>
                        <a:pt x="252501" y="193377"/>
                      </a:cubicBezTo>
                      <a:cubicBezTo>
                        <a:pt x="253115" y="191330"/>
                        <a:pt x="254088" y="189408"/>
                        <a:pt x="254882" y="187424"/>
                      </a:cubicBezTo>
                      <a:cubicBezTo>
                        <a:pt x="254485" y="177105"/>
                        <a:pt x="254379" y="166771"/>
                        <a:pt x="253692" y="156468"/>
                      </a:cubicBezTo>
                      <a:cubicBezTo>
                        <a:pt x="253583" y="154835"/>
                        <a:pt x="252770" y="153319"/>
                        <a:pt x="252501" y="151705"/>
                      </a:cubicBezTo>
                      <a:cubicBezTo>
                        <a:pt x="251975" y="148549"/>
                        <a:pt x="251882" y="145328"/>
                        <a:pt x="251310" y="142180"/>
                      </a:cubicBezTo>
                      <a:cubicBezTo>
                        <a:pt x="251086" y="140945"/>
                        <a:pt x="250424" y="139826"/>
                        <a:pt x="250120" y="138608"/>
                      </a:cubicBezTo>
                      <a:cubicBezTo>
                        <a:pt x="248721" y="133013"/>
                        <a:pt x="248269" y="127774"/>
                        <a:pt x="247739" y="121940"/>
                      </a:cubicBezTo>
                      <a:cubicBezTo>
                        <a:pt x="246835" y="111995"/>
                        <a:pt x="247439" y="103482"/>
                        <a:pt x="242976" y="94555"/>
                      </a:cubicBezTo>
                      <a:cubicBezTo>
                        <a:pt x="242336" y="93275"/>
                        <a:pt x="241903" y="91564"/>
                        <a:pt x="240595" y="90983"/>
                      </a:cubicBezTo>
                      <a:cubicBezTo>
                        <a:pt x="238030" y="89843"/>
                        <a:pt x="235038" y="90190"/>
                        <a:pt x="232260" y="89793"/>
                      </a:cubicBezTo>
                      <a:cubicBezTo>
                        <a:pt x="231466" y="88602"/>
                        <a:pt x="230519" y="87501"/>
                        <a:pt x="229879" y="86221"/>
                      </a:cubicBezTo>
                      <a:cubicBezTo>
                        <a:pt x="229318" y="85098"/>
                        <a:pt x="229492" y="83613"/>
                        <a:pt x="228689" y="82649"/>
                      </a:cubicBezTo>
                      <a:cubicBezTo>
                        <a:pt x="227419" y="81124"/>
                        <a:pt x="225514" y="80268"/>
                        <a:pt x="223926" y="79077"/>
                      </a:cubicBezTo>
                      <a:cubicBezTo>
                        <a:pt x="223529" y="77886"/>
                        <a:pt x="223296" y="76628"/>
                        <a:pt x="222735" y="75505"/>
                      </a:cubicBezTo>
                      <a:cubicBezTo>
                        <a:pt x="222095" y="74225"/>
                        <a:pt x="220918" y="73248"/>
                        <a:pt x="220354" y="71933"/>
                      </a:cubicBezTo>
                      <a:cubicBezTo>
                        <a:pt x="219710" y="70429"/>
                        <a:pt x="219809" y="68675"/>
                        <a:pt x="219164" y="67171"/>
                      </a:cubicBezTo>
                      <a:cubicBezTo>
                        <a:pt x="218600" y="65856"/>
                        <a:pt x="217492" y="64842"/>
                        <a:pt x="216782" y="63599"/>
                      </a:cubicBezTo>
                      <a:cubicBezTo>
                        <a:pt x="215901" y="62058"/>
                        <a:pt x="215100" y="60467"/>
                        <a:pt x="214401" y="58836"/>
                      </a:cubicBezTo>
                      <a:cubicBezTo>
                        <a:pt x="213173" y="55972"/>
                        <a:pt x="212887" y="53536"/>
                        <a:pt x="212020" y="50502"/>
                      </a:cubicBezTo>
                      <a:cubicBezTo>
                        <a:pt x="208602" y="38535"/>
                        <a:pt x="213362" y="57068"/>
                        <a:pt x="209639" y="42168"/>
                      </a:cubicBezTo>
                      <a:cubicBezTo>
                        <a:pt x="213288" y="31215"/>
                        <a:pt x="207338" y="50037"/>
                        <a:pt x="212020" y="23118"/>
                      </a:cubicBezTo>
                      <a:cubicBezTo>
                        <a:pt x="212730" y="19036"/>
                        <a:pt x="214401" y="15180"/>
                        <a:pt x="215592" y="11211"/>
                      </a:cubicBezTo>
                      <a:cubicBezTo>
                        <a:pt x="211347" y="6967"/>
                        <a:pt x="215176" y="10293"/>
                        <a:pt x="208448" y="6449"/>
                      </a:cubicBezTo>
                      <a:cubicBezTo>
                        <a:pt x="201985" y="2756"/>
                        <a:pt x="207853" y="5061"/>
                        <a:pt x="201304" y="2877"/>
                      </a:cubicBezTo>
                      <a:cubicBezTo>
                        <a:pt x="171934" y="3890"/>
                        <a:pt x="169720" y="-6833"/>
                        <a:pt x="165585" y="7640"/>
                      </a:cubicBezTo>
                      <a:cubicBezTo>
                        <a:pt x="165136" y="9213"/>
                        <a:pt x="164792" y="10815"/>
                        <a:pt x="164395" y="12402"/>
                      </a:cubicBezTo>
                      <a:cubicBezTo>
                        <a:pt x="164792" y="19943"/>
                        <a:pt x="163564" y="27748"/>
                        <a:pt x="165585" y="35024"/>
                      </a:cubicBezTo>
                      <a:cubicBezTo>
                        <a:pt x="166023" y="36601"/>
                        <a:pt x="168780" y="34303"/>
                        <a:pt x="170348" y="33833"/>
                      </a:cubicBezTo>
                      <a:cubicBezTo>
                        <a:pt x="172752" y="33112"/>
                        <a:pt x="175111" y="32246"/>
                        <a:pt x="177492" y="31452"/>
                      </a:cubicBezTo>
                      <a:cubicBezTo>
                        <a:pt x="178683" y="31055"/>
                        <a:pt x="180020" y="30957"/>
                        <a:pt x="181064" y="30261"/>
                      </a:cubicBezTo>
                      <a:cubicBezTo>
                        <a:pt x="182254" y="29467"/>
                        <a:pt x="183518" y="28774"/>
                        <a:pt x="184635" y="27880"/>
                      </a:cubicBezTo>
                      <a:cubicBezTo>
                        <a:pt x="185512" y="27179"/>
                        <a:pt x="185985" y="25941"/>
                        <a:pt x="187017" y="25499"/>
                      </a:cubicBezTo>
                      <a:cubicBezTo>
                        <a:pt x="188877" y="24702"/>
                        <a:pt x="190986" y="24705"/>
                        <a:pt x="192970" y="24308"/>
                      </a:cubicBezTo>
                      <a:cubicBezTo>
                        <a:pt x="193764" y="25102"/>
                        <a:pt x="194849" y="25686"/>
                        <a:pt x="195351" y="26690"/>
                      </a:cubicBezTo>
                      <a:cubicBezTo>
                        <a:pt x="196083" y="28153"/>
                        <a:pt x="196542" y="29816"/>
                        <a:pt x="196542" y="31452"/>
                      </a:cubicBezTo>
                      <a:cubicBezTo>
                        <a:pt x="196542" y="42968"/>
                        <a:pt x="197244" y="54621"/>
                        <a:pt x="195351" y="65980"/>
                      </a:cubicBezTo>
                      <a:cubicBezTo>
                        <a:pt x="195082" y="67594"/>
                        <a:pt x="192186" y="66816"/>
                        <a:pt x="190589" y="67171"/>
                      </a:cubicBezTo>
                      <a:cubicBezTo>
                        <a:pt x="185618" y="68276"/>
                        <a:pt x="182636" y="68694"/>
                        <a:pt x="177492" y="69552"/>
                      </a:cubicBezTo>
                      <a:cubicBezTo>
                        <a:pt x="171936" y="69155"/>
                        <a:pt x="166227" y="69712"/>
                        <a:pt x="160823" y="68361"/>
                      </a:cubicBezTo>
                      <a:cubicBezTo>
                        <a:pt x="159435" y="68014"/>
                        <a:pt x="159559" y="65684"/>
                        <a:pt x="158442" y="64790"/>
                      </a:cubicBezTo>
                      <a:cubicBezTo>
                        <a:pt x="157462" y="64006"/>
                        <a:pt x="156061" y="63996"/>
                        <a:pt x="154870" y="63599"/>
                      </a:cubicBezTo>
                      <a:cubicBezTo>
                        <a:pt x="153479" y="60817"/>
                        <a:pt x="151954" y="58326"/>
                        <a:pt x="151298" y="55265"/>
                      </a:cubicBezTo>
                      <a:cubicBezTo>
                        <a:pt x="150368" y="50926"/>
                        <a:pt x="149847" y="46507"/>
                        <a:pt x="148917" y="42168"/>
                      </a:cubicBezTo>
                      <a:cubicBezTo>
                        <a:pt x="148654" y="40941"/>
                        <a:pt x="148287" y="39719"/>
                        <a:pt x="147726" y="38596"/>
                      </a:cubicBezTo>
                      <a:cubicBezTo>
                        <a:pt x="147086" y="37316"/>
                        <a:pt x="146139" y="36215"/>
                        <a:pt x="145345" y="35024"/>
                      </a:cubicBezTo>
                      <a:cubicBezTo>
                        <a:pt x="138995" y="35818"/>
                        <a:pt x="131456" y="33621"/>
                        <a:pt x="126295" y="37405"/>
                      </a:cubicBezTo>
                      <a:cubicBezTo>
                        <a:pt x="123397" y="39530"/>
                        <a:pt x="127485" y="44527"/>
                        <a:pt x="127485" y="48121"/>
                      </a:cubicBezTo>
                      <a:cubicBezTo>
                        <a:pt x="127485" y="54087"/>
                        <a:pt x="126954" y="60050"/>
                        <a:pt x="126295" y="65980"/>
                      </a:cubicBezTo>
                      <a:cubicBezTo>
                        <a:pt x="126156" y="67227"/>
                        <a:pt x="126148" y="68856"/>
                        <a:pt x="125104" y="69552"/>
                      </a:cubicBezTo>
                      <a:cubicBezTo>
                        <a:pt x="123420" y="70675"/>
                        <a:pt x="121114" y="70252"/>
                        <a:pt x="119151" y="70743"/>
                      </a:cubicBezTo>
                      <a:cubicBezTo>
                        <a:pt x="117933" y="71047"/>
                        <a:pt x="116770" y="71536"/>
                        <a:pt x="115579" y="71933"/>
                      </a:cubicBezTo>
                      <a:cubicBezTo>
                        <a:pt x="114785" y="73917"/>
                        <a:pt x="113716" y="75813"/>
                        <a:pt x="113198" y="77886"/>
                      </a:cubicBezTo>
                      <a:cubicBezTo>
                        <a:pt x="112517" y="80609"/>
                        <a:pt x="112813" y="83533"/>
                        <a:pt x="112007" y="86221"/>
                      </a:cubicBezTo>
                      <a:cubicBezTo>
                        <a:pt x="111596" y="87592"/>
                        <a:pt x="110207" y="88485"/>
                        <a:pt x="109626" y="89793"/>
                      </a:cubicBezTo>
                      <a:cubicBezTo>
                        <a:pt x="108607" y="92086"/>
                        <a:pt x="108039" y="94555"/>
                        <a:pt x="107245" y="96936"/>
                      </a:cubicBezTo>
                      <a:cubicBezTo>
                        <a:pt x="106848" y="98127"/>
                        <a:pt x="106358" y="99290"/>
                        <a:pt x="106054" y="100508"/>
                      </a:cubicBezTo>
                      <a:cubicBezTo>
                        <a:pt x="105657" y="102096"/>
                        <a:pt x="105334" y="103704"/>
                        <a:pt x="104864" y="105271"/>
                      </a:cubicBezTo>
                      <a:cubicBezTo>
                        <a:pt x="104143" y="107675"/>
                        <a:pt x="103875" y="110326"/>
                        <a:pt x="102482" y="112415"/>
                      </a:cubicBezTo>
                      <a:cubicBezTo>
                        <a:pt x="101688" y="113605"/>
                        <a:pt x="100651" y="114665"/>
                        <a:pt x="100101" y="115986"/>
                      </a:cubicBezTo>
                      <a:cubicBezTo>
                        <a:pt x="98653" y="119462"/>
                        <a:pt x="97720" y="123130"/>
                        <a:pt x="96529" y="126702"/>
                      </a:cubicBezTo>
                      <a:cubicBezTo>
                        <a:pt x="96132" y="127893"/>
                        <a:pt x="95644" y="129056"/>
                        <a:pt x="95339" y="130274"/>
                      </a:cubicBezTo>
                      <a:cubicBezTo>
                        <a:pt x="95116" y="131164"/>
                        <a:pt x="93689" y="137388"/>
                        <a:pt x="92957" y="138608"/>
                      </a:cubicBezTo>
                      <a:cubicBezTo>
                        <a:pt x="92379" y="139571"/>
                        <a:pt x="91370" y="140196"/>
                        <a:pt x="90576" y="140990"/>
                      </a:cubicBezTo>
                      <a:cubicBezTo>
                        <a:pt x="88864" y="149545"/>
                        <a:pt x="88034" y="150034"/>
                        <a:pt x="91767" y="161230"/>
                      </a:cubicBezTo>
                      <a:cubicBezTo>
                        <a:pt x="93104" y="165240"/>
                        <a:pt x="99718" y="166262"/>
                        <a:pt x="102482" y="167183"/>
                      </a:cubicBezTo>
                      <a:lnTo>
                        <a:pt x="106054" y="168374"/>
                      </a:lnTo>
                      <a:cubicBezTo>
                        <a:pt x="113352" y="182971"/>
                        <a:pt x="108846" y="172057"/>
                        <a:pt x="107245" y="206474"/>
                      </a:cubicBezTo>
                      <a:cubicBezTo>
                        <a:pt x="106913" y="213615"/>
                        <a:pt x="107741" y="221191"/>
                        <a:pt x="104864" y="227905"/>
                      </a:cubicBezTo>
                      <a:cubicBezTo>
                        <a:pt x="104165" y="229537"/>
                        <a:pt x="103618" y="231304"/>
                        <a:pt x="102482" y="232668"/>
                      </a:cubicBezTo>
                      <a:cubicBezTo>
                        <a:pt x="101566" y="233767"/>
                        <a:pt x="100101" y="234255"/>
                        <a:pt x="98910" y="235049"/>
                      </a:cubicBezTo>
                      <a:cubicBezTo>
                        <a:pt x="95894" y="250139"/>
                        <a:pt x="99936" y="233850"/>
                        <a:pt x="95339" y="244574"/>
                      </a:cubicBezTo>
                      <a:cubicBezTo>
                        <a:pt x="94694" y="246078"/>
                        <a:pt x="94723" y="247804"/>
                        <a:pt x="94148" y="249336"/>
                      </a:cubicBezTo>
                      <a:cubicBezTo>
                        <a:pt x="93525" y="250998"/>
                        <a:pt x="92466" y="252468"/>
                        <a:pt x="91767" y="254099"/>
                      </a:cubicBezTo>
                      <a:cubicBezTo>
                        <a:pt x="90433" y="257212"/>
                        <a:pt x="90392" y="259075"/>
                        <a:pt x="89385" y="262433"/>
                      </a:cubicBezTo>
                      <a:cubicBezTo>
                        <a:pt x="88664" y="264837"/>
                        <a:pt x="88126" y="267332"/>
                        <a:pt x="87004" y="269577"/>
                      </a:cubicBezTo>
                      <a:cubicBezTo>
                        <a:pt x="86210" y="271165"/>
                        <a:pt x="85246" y="272678"/>
                        <a:pt x="84623" y="274340"/>
                      </a:cubicBezTo>
                      <a:cubicBezTo>
                        <a:pt x="84048" y="275872"/>
                        <a:pt x="84007" y="277570"/>
                        <a:pt x="83432" y="279102"/>
                      </a:cubicBezTo>
                      <a:cubicBezTo>
                        <a:pt x="82809" y="280764"/>
                        <a:pt x="81750" y="282234"/>
                        <a:pt x="81051" y="283865"/>
                      </a:cubicBezTo>
                      <a:cubicBezTo>
                        <a:pt x="80557" y="285018"/>
                        <a:pt x="80483" y="286347"/>
                        <a:pt x="79860" y="287436"/>
                      </a:cubicBezTo>
                      <a:cubicBezTo>
                        <a:pt x="78876" y="289159"/>
                        <a:pt x="77442" y="290584"/>
                        <a:pt x="76289" y="292199"/>
                      </a:cubicBezTo>
                      <a:cubicBezTo>
                        <a:pt x="75457" y="293364"/>
                        <a:pt x="74701" y="294580"/>
                        <a:pt x="73907" y="295771"/>
                      </a:cubicBezTo>
                      <a:cubicBezTo>
                        <a:pt x="72018" y="301439"/>
                        <a:pt x="72380" y="302442"/>
                        <a:pt x="69145" y="306486"/>
                      </a:cubicBezTo>
                      <a:cubicBezTo>
                        <a:pt x="68444" y="307363"/>
                        <a:pt x="67558" y="308074"/>
                        <a:pt x="66764" y="308868"/>
                      </a:cubicBezTo>
                      <a:cubicBezTo>
                        <a:pt x="64875" y="314532"/>
                        <a:pt x="65235" y="315540"/>
                        <a:pt x="62001" y="319583"/>
                      </a:cubicBezTo>
                      <a:cubicBezTo>
                        <a:pt x="61300" y="320460"/>
                        <a:pt x="60583" y="321387"/>
                        <a:pt x="59620" y="321965"/>
                      </a:cubicBezTo>
                      <a:cubicBezTo>
                        <a:pt x="58544" y="322611"/>
                        <a:pt x="57239" y="322758"/>
                        <a:pt x="56048" y="323155"/>
                      </a:cubicBezTo>
                      <a:cubicBezTo>
                        <a:pt x="55254" y="324346"/>
                        <a:pt x="54248" y="325419"/>
                        <a:pt x="53667" y="326727"/>
                      </a:cubicBezTo>
                      <a:cubicBezTo>
                        <a:pt x="52647" y="329021"/>
                        <a:pt x="52576" y="331718"/>
                        <a:pt x="51285" y="333871"/>
                      </a:cubicBezTo>
                      <a:cubicBezTo>
                        <a:pt x="50095" y="335855"/>
                        <a:pt x="48672" y="337717"/>
                        <a:pt x="47714" y="339824"/>
                      </a:cubicBezTo>
                      <a:cubicBezTo>
                        <a:pt x="47000" y="341394"/>
                        <a:pt x="45515" y="348831"/>
                        <a:pt x="42951" y="350540"/>
                      </a:cubicBezTo>
                      <a:cubicBezTo>
                        <a:pt x="41590" y="351448"/>
                        <a:pt x="39756" y="351260"/>
                        <a:pt x="38189" y="351730"/>
                      </a:cubicBezTo>
                      <a:cubicBezTo>
                        <a:pt x="35785" y="352451"/>
                        <a:pt x="31045" y="354111"/>
                        <a:pt x="31045" y="354111"/>
                      </a:cubicBezTo>
                      <a:lnTo>
                        <a:pt x="25092" y="360065"/>
                      </a:lnTo>
                      <a:lnTo>
                        <a:pt x="22710" y="362446"/>
                      </a:lnTo>
                      <a:cubicBezTo>
                        <a:pt x="22327" y="363977"/>
                        <a:pt x="21185" y="369069"/>
                        <a:pt x="20329" y="370780"/>
                      </a:cubicBezTo>
                      <a:cubicBezTo>
                        <a:pt x="19689" y="372060"/>
                        <a:pt x="18588" y="373072"/>
                        <a:pt x="17948" y="374352"/>
                      </a:cubicBezTo>
                      <a:cubicBezTo>
                        <a:pt x="15264" y="379720"/>
                        <a:pt x="18639" y="376380"/>
                        <a:pt x="14376" y="381496"/>
                      </a:cubicBezTo>
                      <a:cubicBezTo>
                        <a:pt x="13298" y="382790"/>
                        <a:pt x="12098" y="383990"/>
                        <a:pt x="10804" y="385068"/>
                      </a:cubicBezTo>
                      <a:cubicBezTo>
                        <a:pt x="2746" y="391782"/>
                        <a:pt x="883" y="384473"/>
                        <a:pt x="89" y="385068"/>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フリーフォーム: 図形 46">
                  <a:extLst>
                    <a:ext uri="{FF2B5EF4-FFF2-40B4-BE49-F238E27FC236}">
                      <a16:creationId xmlns:a16="http://schemas.microsoft.com/office/drawing/2014/main" id="{263E52F5-1264-F290-9491-CB3BC8523BA3}"/>
                    </a:ext>
                  </a:extLst>
                </p:cNvPr>
                <p:cNvSpPr/>
                <p:nvPr/>
              </p:nvSpPr>
              <p:spPr>
                <a:xfrm>
                  <a:off x="7092204" y="1785582"/>
                  <a:ext cx="20547" cy="24826"/>
                </a:xfrm>
                <a:custGeom>
                  <a:avLst/>
                  <a:gdLst>
                    <a:gd name="connsiteX0" fmla="*/ 1551 w 19715"/>
                    <a:gd name="connsiteY0" fmla="*/ 13097 h 24130"/>
                    <a:gd name="connsiteX1" fmla="*/ 360 w 19715"/>
                    <a:gd name="connsiteY1" fmla="*/ 1191 h 24130"/>
                    <a:gd name="connsiteX2" fmla="*/ 3932 w 19715"/>
                    <a:gd name="connsiteY2" fmla="*/ 0 h 24130"/>
                    <a:gd name="connsiteX3" fmla="*/ 19410 w 19715"/>
                    <a:gd name="connsiteY3" fmla="*/ 2382 h 24130"/>
                    <a:gd name="connsiteX4" fmla="*/ 18220 w 19715"/>
                    <a:gd name="connsiteY4" fmla="*/ 22622 h 24130"/>
                    <a:gd name="connsiteX5" fmla="*/ 9885 w 19715"/>
                    <a:gd name="connsiteY5" fmla="*/ 23813 h 24130"/>
                    <a:gd name="connsiteX6" fmla="*/ 1551 w 19715"/>
                    <a:gd name="connsiteY6" fmla="*/ 13097 h 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15" h="24130">
                      <a:moveTo>
                        <a:pt x="1551" y="13097"/>
                      </a:moveTo>
                      <a:cubicBezTo>
                        <a:pt x="-36" y="9327"/>
                        <a:pt x="-353" y="5115"/>
                        <a:pt x="360" y="1191"/>
                      </a:cubicBezTo>
                      <a:cubicBezTo>
                        <a:pt x="584" y="-44"/>
                        <a:pt x="2677" y="0"/>
                        <a:pt x="3932" y="0"/>
                      </a:cubicBezTo>
                      <a:cubicBezTo>
                        <a:pt x="8257" y="0"/>
                        <a:pt x="14878" y="1475"/>
                        <a:pt x="19410" y="2382"/>
                      </a:cubicBezTo>
                      <a:cubicBezTo>
                        <a:pt x="19013" y="9129"/>
                        <a:pt x="20965" y="16446"/>
                        <a:pt x="18220" y="22622"/>
                      </a:cubicBezTo>
                      <a:cubicBezTo>
                        <a:pt x="17080" y="25187"/>
                        <a:pt x="12688" y="23673"/>
                        <a:pt x="9885" y="23813"/>
                      </a:cubicBezTo>
                      <a:cubicBezTo>
                        <a:pt x="4732" y="24071"/>
                        <a:pt x="3138" y="16867"/>
                        <a:pt x="1551" y="13097"/>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フリーフォーム: 図形 47">
                  <a:extLst>
                    <a:ext uri="{FF2B5EF4-FFF2-40B4-BE49-F238E27FC236}">
                      <a16:creationId xmlns:a16="http://schemas.microsoft.com/office/drawing/2014/main" id="{4C03E0F4-C571-4A23-F0A1-FB2AA054488B}"/>
                    </a:ext>
                  </a:extLst>
                </p:cNvPr>
                <p:cNvSpPr/>
                <p:nvPr/>
              </p:nvSpPr>
              <p:spPr>
                <a:xfrm>
                  <a:off x="6915948" y="2083194"/>
                  <a:ext cx="27340" cy="43272"/>
                </a:xfrm>
                <a:custGeom>
                  <a:avLst/>
                  <a:gdLst>
                    <a:gd name="connsiteX0" fmla="*/ 26227 w 26233"/>
                    <a:gd name="connsiteY0" fmla="*/ 41721 h 42060"/>
                    <a:gd name="connsiteX1" fmla="*/ 19083 w 26233"/>
                    <a:gd name="connsiteY1" fmla="*/ 38149 h 42060"/>
                    <a:gd name="connsiteX2" fmla="*/ 16702 w 26233"/>
                    <a:gd name="connsiteY2" fmla="*/ 33387 h 42060"/>
                    <a:gd name="connsiteX3" fmla="*/ 13130 w 26233"/>
                    <a:gd name="connsiteY3" fmla="*/ 32196 h 42060"/>
                    <a:gd name="connsiteX4" fmla="*/ 9558 w 26233"/>
                    <a:gd name="connsiteY4" fmla="*/ 29815 h 42060"/>
                    <a:gd name="connsiteX5" fmla="*/ 1224 w 26233"/>
                    <a:gd name="connsiteY5" fmla="*/ 27434 h 42060"/>
                    <a:gd name="connsiteX6" fmla="*/ 33 w 26233"/>
                    <a:gd name="connsiteY6" fmla="*/ 22671 h 42060"/>
                    <a:gd name="connsiteX7" fmla="*/ 5986 w 26233"/>
                    <a:gd name="connsiteY7" fmla="*/ 16718 h 42060"/>
                    <a:gd name="connsiteX8" fmla="*/ 7177 w 26233"/>
                    <a:gd name="connsiteY8" fmla="*/ 13146 h 42060"/>
                    <a:gd name="connsiteX9" fmla="*/ 14321 w 26233"/>
                    <a:gd name="connsiteY9" fmla="*/ 3621 h 42060"/>
                    <a:gd name="connsiteX10" fmla="*/ 15511 w 26233"/>
                    <a:gd name="connsiteY10" fmla="*/ 49 h 42060"/>
                    <a:gd name="connsiteX11" fmla="*/ 17893 w 26233"/>
                    <a:gd name="connsiteY11" fmla="*/ 2430 h 42060"/>
                    <a:gd name="connsiteX12" fmla="*/ 19083 w 26233"/>
                    <a:gd name="connsiteY12" fmla="*/ 14337 h 42060"/>
                    <a:gd name="connsiteX13" fmla="*/ 20274 w 26233"/>
                    <a:gd name="connsiteY13" fmla="*/ 29815 h 42060"/>
                    <a:gd name="connsiteX14" fmla="*/ 26227 w 26233"/>
                    <a:gd name="connsiteY14" fmla="*/ 41721 h 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33" h="42060">
                      <a:moveTo>
                        <a:pt x="26227" y="41721"/>
                      </a:moveTo>
                      <a:cubicBezTo>
                        <a:pt x="26029" y="43110"/>
                        <a:pt x="21087" y="39902"/>
                        <a:pt x="19083" y="38149"/>
                      </a:cubicBezTo>
                      <a:cubicBezTo>
                        <a:pt x="17747" y="36980"/>
                        <a:pt x="17957" y="34642"/>
                        <a:pt x="16702" y="33387"/>
                      </a:cubicBezTo>
                      <a:cubicBezTo>
                        <a:pt x="15815" y="32500"/>
                        <a:pt x="14253" y="32757"/>
                        <a:pt x="13130" y="32196"/>
                      </a:cubicBezTo>
                      <a:cubicBezTo>
                        <a:pt x="11850" y="31556"/>
                        <a:pt x="10838" y="30455"/>
                        <a:pt x="9558" y="29815"/>
                      </a:cubicBezTo>
                      <a:cubicBezTo>
                        <a:pt x="7847" y="28959"/>
                        <a:pt x="2755" y="27817"/>
                        <a:pt x="1224" y="27434"/>
                      </a:cubicBezTo>
                      <a:cubicBezTo>
                        <a:pt x="827" y="25846"/>
                        <a:pt x="-198" y="24291"/>
                        <a:pt x="33" y="22671"/>
                      </a:cubicBezTo>
                      <a:cubicBezTo>
                        <a:pt x="451" y="19746"/>
                        <a:pt x="3980" y="18055"/>
                        <a:pt x="5986" y="16718"/>
                      </a:cubicBezTo>
                      <a:cubicBezTo>
                        <a:pt x="6383" y="15527"/>
                        <a:pt x="6567" y="14243"/>
                        <a:pt x="7177" y="13146"/>
                      </a:cubicBezTo>
                      <a:cubicBezTo>
                        <a:pt x="10544" y="7084"/>
                        <a:pt x="10706" y="7234"/>
                        <a:pt x="14321" y="3621"/>
                      </a:cubicBezTo>
                      <a:cubicBezTo>
                        <a:pt x="14718" y="2430"/>
                        <a:pt x="14320" y="446"/>
                        <a:pt x="15511" y="49"/>
                      </a:cubicBezTo>
                      <a:cubicBezTo>
                        <a:pt x="16576" y="-306"/>
                        <a:pt x="17621" y="1341"/>
                        <a:pt x="17893" y="2430"/>
                      </a:cubicBezTo>
                      <a:cubicBezTo>
                        <a:pt x="18860" y="6300"/>
                        <a:pt x="18737" y="10363"/>
                        <a:pt x="19083" y="14337"/>
                      </a:cubicBezTo>
                      <a:cubicBezTo>
                        <a:pt x="19531" y="19492"/>
                        <a:pt x="19783" y="24664"/>
                        <a:pt x="20274" y="29815"/>
                      </a:cubicBezTo>
                      <a:cubicBezTo>
                        <a:pt x="21759" y="45411"/>
                        <a:pt x="26425" y="40332"/>
                        <a:pt x="26227" y="4172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6" name="グループ化 35">
                <a:extLst>
                  <a:ext uri="{FF2B5EF4-FFF2-40B4-BE49-F238E27FC236}">
                    <a16:creationId xmlns:a16="http://schemas.microsoft.com/office/drawing/2014/main" id="{9512C331-223E-5C2B-8312-E5F552A538D0}"/>
                  </a:ext>
                </a:extLst>
              </p:cNvPr>
              <p:cNvGrpSpPr/>
              <p:nvPr/>
            </p:nvGrpSpPr>
            <p:grpSpPr>
              <a:xfrm>
                <a:off x="6799536" y="2174149"/>
                <a:ext cx="339033" cy="285764"/>
                <a:chOff x="6800753" y="2152984"/>
                <a:chExt cx="339033" cy="285764"/>
              </a:xfrm>
              <a:solidFill>
                <a:srgbClr val="00FF00"/>
              </a:solidFill>
            </p:grpSpPr>
            <p:cxnSp>
              <p:nvCxnSpPr>
                <p:cNvPr id="42" name="直線コネクタ 41">
                  <a:extLst>
                    <a:ext uri="{FF2B5EF4-FFF2-40B4-BE49-F238E27FC236}">
                      <a16:creationId xmlns:a16="http://schemas.microsoft.com/office/drawing/2014/main" id="{89CEECC1-8206-4AB4-76A4-24F590BD15C2}"/>
                    </a:ext>
                  </a:extLst>
                </p:cNvPr>
                <p:cNvCxnSpPr>
                  <a:cxnSpLocks/>
                </p:cNvCxnSpPr>
                <p:nvPr/>
              </p:nvCxnSpPr>
              <p:spPr>
                <a:xfrm flipH="1">
                  <a:off x="7013854" y="2195610"/>
                  <a:ext cx="12318" cy="51511"/>
                </a:xfrm>
                <a:prstGeom prst="line">
                  <a:avLst/>
                </a:prstGeom>
                <a:grpFill/>
                <a:ln w="31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A761829-AAC2-F97B-AE62-7F4AA955D0DC}"/>
                    </a:ext>
                  </a:extLst>
                </p:cNvPr>
                <p:cNvCxnSpPr>
                  <a:cxnSpLocks/>
                </p:cNvCxnSpPr>
                <p:nvPr/>
              </p:nvCxnSpPr>
              <p:spPr>
                <a:xfrm flipH="1">
                  <a:off x="7057439" y="2205659"/>
                  <a:ext cx="8687" cy="50674"/>
                </a:xfrm>
                <a:prstGeom prst="line">
                  <a:avLst/>
                </a:prstGeom>
                <a:grpFill/>
                <a:ln w="3175">
                  <a:solidFill>
                    <a:srgbClr val="00FF00"/>
                  </a:solidFill>
                </a:ln>
              </p:spPr>
              <p:style>
                <a:lnRef idx="1">
                  <a:schemeClr val="accent1"/>
                </a:lnRef>
                <a:fillRef idx="0">
                  <a:schemeClr val="accent1"/>
                </a:fillRef>
                <a:effectRef idx="0">
                  <a:schemeClr val="accent1"/>
                </a:effectRef>
                <a:fontRef idx="minor">
                  <a:schemeClr val="tx1"/>
                </a:fontRef>
              </p:style>
            </p:cxnSp>
            <p:sp>
              <p:nvSpPr>
                <p:cNvPr id="44" name="フリーフォーム: 図形 43">
                  <a:extLst>
                    <a:ext uri="{FF2B5EF4-FFF2-40B4-BE49-F238E27FC236}">
                      <a16:creationId xmlns:a16="http://schemas.microsoft.com/office/drawing/2014/main" id="{6560051C-49B8-A69F-5C5F-422843B3A168}"/>
                    </a:ext>
                  </a:extLst>
                </p:cNvPr>
                <p:cNvSpPr/>
                <p:nvPr/>
              </p:nvSpPr>
              <p:spPr>
                <a:xfrm>
                  <a:off x="6800753" y="2152984"/>
                  <a:ext cx="339033" cy="285764"/>
                </a:xfrm>
                <a:custGeom>
                  <a:avLst/>
                  <a:gdLst>
                    <a:gd name="connsiteX0" fmla="*/ 266 w 325307"/>
                    <a:gd name="connsiteY0" fmla="*/ 90529 h 277757"/>
                    <a:gd name="connsiteX1" fmla="*/ 12172 w 325307"/>
                    <a:gd name="connsiteY1" fmla="*/ 91720 h 277757"/>
                    <a:gd name="connsiteX2" fmla="*/ 14554 w 325307"/>
                    <a:gd name="connsiteY2" fmla="*/ 94101 h 277757"/>
                    <a:gd name="connsiteX3" fmla="*/ 21697 w 325307"/>
                    <a:gd name="connsiteY3" fmla="*/ 96482 h 277757"/>
                    <a:gd name="connsiteX4" fmla="*/ 28841 w 325307"/>
                    <a:gd name="connsiteY4" fmla="*/ 98863 h 277757"/>
                    <a:gd name="connsiteX5" fmla="*/ 32413 w 325307"/>
                    <a:gd name="connsiteY5" fmla="*/ 100054 h 277757"/>
                    <a:gd name="connsiteX6" fmla="*/ 35985 w 325307"/>
                    <a:gd name="connsiteY6" fmla="*/ 102435 h 277757"/>
                    <a:gd name="connsiteX7" fmla="*/ 39557 w 325307"/>
                    <a:gd name="connsiteY7" fmla="*/ 114341 h 277757"/>
                    <a:gd name="connsiteX8" fmla="*/ 38366 w 325307"/>
                    <a:gd name="connsiteY8" fmla="*/ 156013 h 277757"/>
                    <a:gd name="connsiteX9" fmla="*/ 37175 w 325307"/>
                    <a:gd name="connsiteY9" fmla="*/ 159585 h 277757"/>
                    <a:gd name="connsiteX10" fmla="*/ 33604 w 325307"/>
                    <a:gd name="connsiteY10" fmla="*/ 167920 h 277757"/>
                    <a:gd name="connsiteX11" fmla="*/ 31222 w 325307"/>
                    <a:gd name="connsiteY11" fmla="*/ 175063 h 277757"/>
                    <a:gd name="connsiteX12" fmla="*/ 30032 w 325307"/>
                    <a:gd name="connsiteY12" fmla="*/ 178635 h 277757"/>
                    <a:gd name="connsiteX13" fmla="*/ 31222 w 325307"/>
                    <a:gd name="connsiteY13" fmla="*/ 192923 h 277757"/>
                    <a:gd name="connsiteX14" fmla="*/ 32413 w 325307"/>
                    <a:gd name="connsiteY14" fmla="*/ 198876 h 277757"/>
                    <a:gd name="connsiteX15" fmla="*/ 30032 w 325307"/>
                    <a:gd name="connsiteY15" fmla="*/ 206020 h 277757"/>
                    <a:gd name="connsiteX16" fmla="*/ 28841 w 325307"/>
                    <a:gd name="connsiteY16" fmla="*/ 209591 h 277757"/>
                    <a:gd name="connsiteX17" fmla="*/ 27650 w 325307"/>
                    <a:gd name="connsiteY17" fmla="*/ 213163 h 277757"/>
                    <a:gd name="connsiteX18" fmla="*/ 24079 w 325307"/>
                    <a:gd name="connsiteY18" fmla="*/ 214354 h 277757"/>
                    <a:gd name="connsiteX19" fmla="*/ 21697 w 325307"/>
                    <a:gd name="connsiteY19" fmla="*/ 216735 h 277757"/>
                    <a:gd name="connsiteX20" fmla="*/ 18125 w 325307"/>
                    <a:gd name="connsiteY20" fmla="*/ 229832 h 277757"/>
                    <a:gd name="connsiteX21" fmla="*/ 15744 w 325307"/>
                    <a:gd name="connsiteY21" fmla="*/ 233404 h 277757"/>
                    <a:gd name="connsiteX22" fmla="*/ 10982 w 325307"/>
                    <a:gd name="connsiteY22" fmla="*/ 244120 h 277757"/>
                    <a:gd name="connsiteX23" fmla="*/ 20507 w 325307"/>
                    <a:gd name="connsiteY23" fmla="*/ 246501 h 277757"/>
                    <a:gd name="connsiteX24" fmla="*/ 26460 w 325307"/>
                    <a:gd name="connsiteY24" fmla="*/ 247691 h 277757"/>
                    <a:gd name="connsiteX25" fmla="*/ 33604 w 325307"/>
                    <a:gd name="connsiteY25" fmla="*/ 251263 h 277757"/>
                    <a:gd name="connsiteX26" fmla="*/ 40747 w 325307"/>
                    <a:gd name="connsiteY26" fmla="*/ 252454 h 277757"/>
                    <a:gd name="connsiteX27" fmla="*/ 62179 w 325307"/>
                    <a:gd name="connsiteY27" fmla="*/ 252454 h 277757"/>
                    <a:gd name="connsiteX28" fmla="*/ 60988 w 325307"/>
                    <a:gd name="connsiteY28" fmla="*/ 256026 h 277757"/>
                    <a:gd name="connsiteX29" fmla="*/ 53844 w 325307"/>
                    <a:gd name="connsiteY29" fmla="*/ 260788 h 277757"/>
                    <a:gd name="connsiteX30" fmla="*/ 46700 w 325307"/>
                    <a:gd name="connsiteY30" fmla="*/ 266741 h 277757"/>
                    <a:gd name="connsiteX31" fmla="*/ 40747 w 325307"/>
                    <a:gd name="connsiteY31" fmla="*/ 272695 h 277757"/>
                    <a:gd name="connsiteX32" fmla="*/ 57416 w 325307"/>
                    <a:gd name="connsiteY32" fmla="*/ 275076 h 277757"/>
                    <a:gd name="connsiteX33" fmla="*/ 62179 w 325307"/>
                    <a:gd name="connsiteY33" fmla="*/ 273885 h 277757"/>
                    <a:gd name="connsiteX34" fmla="*/ 69322 w 325307"/>
                    <a:gd name="connsiteY34" fmla="*/ 271504 h 277757"/>
                    <a:gd name="connsiteX35" fmla="*/ 72894 w 325307"/>
                    <a:gd name="connsiteY35" fmla="*/ 270313 h 277757"/>
                    <a:gd name="connsiteX36" fmla="*/ 87182 w 325307"/>
                    <a:gd name="connsiteY36" fmla="*/ 267932 h 277757"/>
                    <a:gd name="connsiteX37" fmla="*/ 91944 w 325307"/>
                    <a:gd name="connsiteY37" fmla="*/ 265551 h 277757"/>
                    <a:gd name="connsiteX38" fmla="*/ 120519 w 325307"/>
                    <a:gd name="connsiteY38" fmla="*/ 267932 h 277757"/>
                    <a:gd name="connsiteX39" fmla="*/ 124091 w 325307"/>
                    <a:gd name="connsiteY39" fmla="*/ 270313 h 277757"/>
                    <a:gd name="connsiteX40" fmla="*/ 126472 w 325307"/>
                    <a:gd name="connsiteY40" fmla="*/ 272695 h 277757"/>
                    <a:gd name="connsiteX41" fmla="*/ 130044 w 325307"/>
                    <a:gd name="connsiteY41" fmla="*/ 273885 h 277757"/>
                    <a:gd name="connsiteX42" fmla="*/ 131235 w 325307"/>
                    <a:gd name="connsiteY42" fmla="*/ 251263 h 277757"/>
                    <a:gd name="connsiteX43" fmla="*/ 132425 w 325307"/>
                    <a:gd name="connsiteY43" fmla="*/ 247691 h 277757"/>
                    <a:gd name="connsiteX44" fmla="*/ 135997 w 325307"/>
                    <a:gd name="connsiteY44" fmla="*/ 245310 h 277757"/>
                    <a:gd name="connsiteX45" fmla="*/ 144332 w 325307"/>
                    <a:gd name="connsiteY45" fmla="*/ 244120 h 277757"/>
                    <a:gd name="connsiteX46" fmla="*/ 153857 w 325307"/>
                    <a:gd name="connsiteY46" fmla="*/ 236976 h 277757"/>
                    <a:gd name="connsiteX47" fmla="*/ 161000 w 325307"/>
                    <a:gd name="connsiteY47" fmla="*/ 232213 h 277757"/>
                    <a:gd name="connsiteX48" fmla="*/ 162191 w 325307"/>
                    <a:gd name="connsiteY48" fmla="*/ 228641 h 277757"/>
                    <a:gd name="connsiteX49" fmla="*/ 170525 w 325307"/>
                    <a:gd name="connsiteY49" fmla="*/ 229832 h 277757"/>
                    <a:gd name="connsiteX50" fmla="*/ 172907 w 325307"/>
                    <a:gd name="connsiteY50" fmla="*/ 234595 h 277757"/>
                    <a:gd name="connsiteX51" fmla="*/ 174097 w 325307"/>
                    <a:gd name="connsiteY51" fmla="*/ 245310 h 277757"/>
                    <a:gd name="connsiteX52" fmla="*/ 175288 w 325307"/>
                    <a:gd name="connsiteY52" fmla="*/ 271504 h 277757"/>
                    <a:gd name="connsiteX53" fmla="*/ 180050 w 325307"/>
                    <a:gd name="connsiteY53" fmla="*/ 270313 h 277757"/>
                    <a:gd name="connsiteX54" fmla="*/ 189575 w 325307"/>
                    <a:gd name="connsiteY54" fmla="*/ 263170 h 277757"/>
                    <a:gd name="connsiteX55" fmla="*/ 193147 w 325307"/>
                    <a:gd name="connsiteY55" fmla="*/ 260788 h 277757"/>
                    <a:gd name="connsiteX56" fmla="*/ 193147 w 325307"/>
                    <a:gd name="connsiteY56" fmla="*/ 247691 h 277757"/>
                    <a:gd name="connsiteX57" fmla="*/ 194338 w 325307"/>
                    <a:gd name="connsiteY57" fmla="*/ 223879 h 277757"/>
                    <a:gd name="connsiteX58" fmla="*/ 195529 w 325307"/>
                    <a:gd name="connsiteY58" fmla="*/ 219116 h 277757"/>
                    <a:gd name="connsiteX59" fmla="*/ 206244 w 325307"/>
                    <a:gd name="connsiteY59" fmla="*/ 215545 h 277757"/>
                    <a:gd name="connsiteX60" fmla="*/ 209816 w 325307"/>
                    <a:gd name="connsiteY60" fmla="*/ 214354 h 277757"/>
                    <a:gd name="connsiteX61" fmla="*/ 234819 w 325307"/>
                    <a:gd name="connsiteY61" fmla="*/ 214354 h 277757"/>
                    <a:gd name="connsiteX62" fmla="*/ 236010 w 325307"/>
                    <a:gd name="connsiteY62" fmla="*/ 202448 h 277757"/>
                    <a:gd name="connsiteX63" fmla="*/ 238391 w 325307"/>
                    <a:gd name="connsiteY63" fmla="*/ 196495 h 277757"/>
                    <a:gd name="connsiteX64" fmla="*/ 240772 w 325307"/>
                    <a:gd name="connsiteY64" fmla="*/ 194113 h 277757"/>
                    <a:gd name="connsiteX65" fmla="*/ 247916 w 325307"/>
                    <a:gd name="connsiteY65" fmla="*/ 191732 h 277757"/>
                    <a:gd name="connsiteX66" fmla="*/ 249107 w 325307"/>
                    <a:gd name="connsiteY66" fmla="*/ 188160 h 277757"/>
                    <a:gd name="connsiteX67" fmla="*/ 263394 w 325307"/>
                    <a:gd name="connsiteY67" fmla="*/ 185779 h 277757"/>
                    <a:gd name="connsiteX68" fmla="*/ 262204 w 325307"/>
                    <a:gd name="connsiteY68" fmla="*/ 210782 h 277757"/>
                    <a:gd name="connsiteX69" fmla="*/ 261013 w 325307"/>
                    <a:gd name="connsiteY69" fmla="*/ 214354 h 277757"/>
                    <a:gd name="connsiteX70" fmla="*/ 257441 w 325307"/>
                    <a:gd name="connsiteY70" fmla="*/ 229832 h 277757"/>
                    <a:gd name="connsiteX71" fmla="*/ 256250 w 325307"/>
                    <a:gd name="connsiteY71" fmla="*/ 239357 h 277757"/>
                    <a:gd name="connsiteX72" fmla="*/ 261013 w 325307"/>
                    <a:gd name="connsiteY72" fmla="*/ 233404 h 277757"/>
                    <a:gd name="connsiteX73" fmla="*/ 265775 w 325307"/>
                    <a:gd name="connsiteY73" fmla="*/ 216735 h 277757"/>
                    <a:gd name="connsiteX74" fmla="*/ 272919 w 325307"/>
                    <a:gd name="connsiteY74" fmla="*/ 222688 h 277757"/>
                    <a:gd name="connsiteX75" fmla="*/ 276491 w 325307"/>
                    <a:gd name="connsiteY75" fmla="*/ 223879 h 277757"/>
                    <a:gd name="connsiteX76" fmla="*/ 280063 w 325307"/>
                    <a:gd name="connsiteY76" fmla="*/ 226260 h 277757"/>
                    <a:gd name="connsiteX77" fmla="*/ 287207 w 325307"/>
                    <a:gd name="connsiteY77" fmla="*/ 223879 h 277757"/>
                    <a:gd name="connsiteX78" fmla="*/ 288397 w 325307"/>
                    <a:gd name="connsiteY78" fmla="*/ 220307 h 277757"/>
                    <a:gd name="connsiteX79" fmla="*/ 291969 w 325307"/>
                    <a:gd name="connsiteY79" fmla="*/ 219116 h 277757"/>
                    <a:gd name="connsiteX80" fmla="*/ 295541 w 325307"/>
                    <a:gd name="connsiteY80" fmla="*/ 216735 h 277757"/>
                    <a:gd name="connsiteX81" fmla="*/ 297922 w 325307"/>
                    <a:gd name="connsiteY81" fmla="*/ 208401 h 277757"/>
                    <a:gd name="connsiteX82" fmla="*/ 299113 w 325307"/>
                    <a:gd name="connsiteY82" fmla="*/ 204829 h 277757"/>
                    <a:gd name="connsiteX83" fmla="*/ 302685 w 325307"/>
                    <a:gd name="connsiteY83" fmla="*/ 190541 h 277757"/>
                    <a:gd name="connsiteX84" fmla="*/ 306257 w 325307"/>
                    <a:gd name="connsiteY84" fmla="*/ 188160 h 277757"/>
                    <a:gd name="connsiteX85" fmla="*/ 309829 w 325307"/>
                    <a:gd name="connsiteY85" fmla="*/ 181016 h 277757"/>
                    <a:gd name="connsiteX86" fmla="*/ 315782 w 325307"/>
                    <a:gd name="connsiteY86" fmla="*/ 172682 h 277757"/>
                    <a:gd name="connsiteX87" fmla="*/ 319354 w 325307"/>
                    <a:gd name="connsiteY87" fmla="*/ 171491 h 277757"/>
                    <a:gd name="connsiteX88" fmla="*/ 325307 w 325307"/>
                    <a:gd name="connsiteY88" fmla="*/ 166729 h 277757"/>
                    <a:gd name="connsiteX89" fmla="*/ 322925 w 325307"/>
                    <a:gd name="connsiteY89" fmla="*/ 159585 h 277757"/>
                    <a:gd name="connsiteX90" fmla="*/ 321735 w 325307"/>
                    <a:gd name="connsiteY90" fmla="*/ 156013 h 277757"/>
                    <a:gd name="connsiteX91" fmla="*/ 319354 w 325307"/>
                    <a:gd name="connsiteY91" fmla="*/ 147679 h 277757"/>
                    <a:gd name="connsiteX92" fmla="*/ 312210 w 325307"/>
                    <a:gd name="connsiteY92" fmla="*/ 139345 h 277757"/>
                    <a:gd name="connsiteX93" fmla="*/ 309829 w 325307"/>
                    <a:gd name="connsiteY93" fmla="*/ 132201 h 277757"/>
                    <a:gd name="connsiteX94" fmla="*/ 307447 w 325307"/>
                    <a:gd name="connsiteY94" fmla="*/ 123866 h 277757"/>
                    <a:gd name="connsiteX95" fmla="*/ 303875 w 325307"/>
                    <a:gd name="connsiteY95" fmla="*/ 116723 h 277757"/>
                    <a:gd name="connsiteX96" fmla="*/ 300304 w 325307"/>
                    <a:gd name="connsiteY96" fmla="*/ 115532 h 277757"/>
                    <a:gd name="connsiteX97" fmla="*/ 297922 w 325307"/>
                    <a:gd name="connsiteY97" fmla="*/ 113151 h 277757"/>
                    <a:gd name="connsiteX98" fmla="*/ 294350 w 325307"/>
                    <a:gd name="connsiteY98" fmla="*/ 102435 h 277757"/>
                    <a:gd name="connsiteX99" fmla="*/ 275300 w 325307"/>
                    <a:gd name="connsiteY99" fmla="*/ 97673 h 277757"/>
                    <a:gd name="connsiteX100" fmla="*/ 271729 w 325307"/>
                    <a:gd name="connsiteY100" fmla="*/ 96482 h 277757"/>
                    <a:gd name="connsiteX101" fmla="*/ 266966 w 325307"/>
                    <a:gd name="connsiteY101" fmla="*/ 106007 h 277757"/>
                    <a:gd name="connsiteX102" fmla="*/ 263394 w 325307"/>
                    <a:gd name="connsiteY102" fmla="*/ 109579 h 277757"/>
                    <a:gd name="connsiteX103" fmla="*/ 258632 w 325307"/>
                    <a:gd name="connsiteY103" fmla="*/ 116723 h 277757"/>
                    <a:gd name="connsiteX104" fmla="*/ 255060 w 325307"/>
                    <a:gd name="connsiteY104" fmla="*/ 117913 h 277757"/>
                    <a:gd name="connsiteX105" fmla="*/ 245535 w 325307"/>
                    <a:gd name="connsiteY105" fmla="*/ 122676 h 277757"/>
                    <a:gd name="connsiteX106" fmla="*/ 236010 w 325307"/>
                    <a:gd name="connsiteY106" fmla="*/ 126248 h 277757"/>
                    <a:gd name="connsiteX107" fmla="*/ 228866 w 325307"/>
                    <a:gd name="connsiteY107" fmla="*/ 128629 h 277757"/>
                    <a:gd name="connsiteX108" fmla="*/ 219341 w 325307"/>
                    <a:gd name="connsiteY108" fmla="*/ 127438 h 277757"/>
                    <a:gd name="connsiteX109" fmla="*/ 218150 w 325307"/>
                    <a:gd name="connsiteY109" fmla="*/ 122676 h 277757"/>
                    <a:gd name="connsiteX110" fmla="*/ 215769 w 325307"/>
                    <a:gd name="connsiteY110" fmla="*/ 117913 h 277757"/>
                    <a:gd name="connsiteX111" fmla="*/ 216960 w 325307"/>
                    <a:gd name="connsiteY111" fmla="*/ 110770 h 277757"/>
                    <a:gd name="connsiteX112" fmla="*/ 218150 w 325307"/>
                    <a:gd name="connsiteY112" fmla="*/ 107198 h 277757"/>
                    <a:gd name="connsiteX113" fmla="*/ 219341 w 325307"/>
                    <a:gd name="connsiteY113" fmla="*/ 100054 h 277757"/>
                    <a:gd name="connsiteX114" fmla="*/ 214579 w 325307"/>
                    <a:gd name="connsiteY114" fmla="*/ 82195 h 277757"/>
                    <a:gd name="connsiteX115" fmla="*/ 211007 w 325307"/>
                    <a:gd name="connsiteY115" fmla="*/ 81004 h 277757"/>
                    <a:gd name="connsiteX116" fmla="*/ 208625 w 325307"/>
                    <a:gd name="connsiteY116" fmla="*/ 78623 h 277757"/>
                    <a:gd name="connsiteX117" fmla="*/ 205054 w 325307"/>
                    <a:gd name="connsiteY117" fmla="*/ 67907 h 277757"/>
                    <a:gd name="connsiteX118" fmla="*/ 199100 w 325307"/>
                    <a:gd name="connsiteY118" fmla="*/ 66716 h 277757"/>
                    <a:gd name="connsiteX119" fmla="*/ 197910 w 325307"/>
                    <a:gd name="connsiteY119" fmla="*/ 48857 h 277757"/>
                    <a:gd name="connsiteX120" fmla="*/ 194338 w 325307"/>
                    <a:gd name="connsiteY120" fmla="*/ 47666 h 277757"/>
                    <a:gd name="connsiteX121" fmla="*/ 190766 w 325307"/>
                    <a:gd name="connsiteY121" fmla="*/ 45285 h 277757"/>
                    <a:gd name="connsiteX122" fmla="*/ 183622 w 325307"/>
                    <a:gd name="connsiteY122" fmla="*/ 40523 h 277757"/>
                    <a:gd name="connsiteX123" fmla="*/ 177669 w 325307"/>
                    <a:gd name="connsiteY123" fmla="*/ 30998 h 277757"/>
                    <a:gd name="connsiteX124" fmla="*/ 174097 w 325307"/>
                    <a:gd name="connsiteY124" fmla="*/ 29807 h 277757"/>
                    <a:gd name="connsiteX125" fmla="*/ 171716 w 325307"/>
                    <a:gd name="connsiteY125" fmla="*/ 25045 h 277757"/>
                    <a:gd name="connsiteX126" fmla="*/ 168144 w 325307"/>
                    <a:gd name="connsiteY126" fmla="*/ 22663 h 277757"/>
                    <a:gd name="connsiteX127" fmla="*/ 166954 w 325307"/>
                    <a:gd name="connsiteY127" fmla="*/ 19091 h 277757"/>
                    <a:gd name="connsiteX128" fmla="*/ 162191 w 325307"/>
                    <a:gd name="connsiteY128" fmla="*/ 13138 h 277757"/>
                    <a:gd name="connsiteX129" fmla="*/ 159810 w 325307"/>
                    <a:gd name="connsiteY129" fmla="*/ 9566 h 277757"/>
                    <a:gd name="connsiteX130" fmla="*/ 146713 w 325307"/>
                    <a:gd name="connsiteY130" fmla="*/ 11948 h 277757"/>
                    <a:gd name="connsiteX131" fmla="*/ 143141 w 325307"/>
                    <a:gd name="connsiteY131" fmla="*/ 14329 h 277757"/>
                    <a:gd name="connsiteX132" fmla="*/ 140760 w 325307"/>
                    <a:gd name="connsiteY132" fmla="*/ 17901 h 277757"/>
                    <a:gd name="connsiteX133" fmla="*/ 137188 w 325307"/>
                    <a:gd name="connsiteY133" fmla="*/ 20282 h 277757"/>
                    <a:gd name="connsiteX134" fmla="*/ 135997 w 325307"/>
                    <a:gd name="connsiteY134" fmla="*/ 25045 h 277757"/>
                    <a:gd name="connsiteX135" fmla="*/ 131235 w 325307"/>
                    <a:gd name="connsiteY135" fmla="*/ 35760 h 277757"/>
                    <a:gd name="connsiteX136" fmla="*/ 127663 w 325307"/>
                    <a:gd name="connsiteY136" fmla="*/ 36951 h 277757"/>
                    <a:gd name="connsiteX137" fmla="*/ 124091 w 325307"/>
                    <a:gd name="connsiteY137" fmla="*/ 40523 h 277757"/>
                    <a:gd name="connsiteX138" fmla="*/ 121710 w 325307"/>
                    <a:gd name="connsiteY138" fmla="*/ 44095 h 277757"/>
                    <a:gd name="connsiteX139" fmla="*/ 118138 w 325307"/>
                    <a:gd name="connsiteY139" fmla="*/ 45285 h 277757"/>
                    <a:gd name="connsiteX140" fmla="*/ 110994 w 325307"/>
                    <a:gd name="connsiteY140" fmla="*/ 51238 h 277757"/>
                    <a:gd name="connsiteX141" fmla="*/ 107422 w 325307"/>
                    <a:gd name="connsiteY141" fmla="*/ 52429 h 277757"/>
                    <a:gd name="connsiteX142" fmla="*/ 102660 w 325307"/>
                    <a:gd name="connsiteY142" fmla="*/ 54810 h 277757"/>
                    <a:gd name="connsiteX143" fmla="*/ 95516 w 325307"/>
                    <a:gd name="connsiteY143" fmla="*/ 58382 h 277757"/>
                    <a:gd name="connsiteX144" fmla="*/ 93135 w 325307"/>
                    <a:gd name="connsiteY144" fmla="*/ 61954 h 277757"/>
                    <a:gd name="connsiteX145" fmla="*/ 84800 w 325307"/>
                    <a:gd name="connsiteY145" fmla="*/ 65526 h 277757"/>
                    <a:gd name="connsiteX146" fmla="*/ 72894 w 325307"/>
                    <a:gd name="connsiteY146" fmla="*/ 66716 h 277757"/>
                    <a:gd name="connsiteX147" fmla="*/ 68132 w 325307"/>
                    <a:gd name="connsiteY147" fmla="*/ 67907 h 277757"/>
                    <a:gd name="connsiteX148" fmla="*/ 64560 w 325307"/>
                    <a:gd name="connsiteY148" fmla="*/ 69098 h 277757"/>
                    <a:gd name="connsiteX149" fmla="*/ 56225 w 325307"/>
                    <a:gd name="connsiteY149" fmla="*/ 70288 h 277757"/>
                    <a:gd name="connsiteX150" fmla="*/ 53844 w 325307"/>
                    <a:gd name="connsiteY150" fmla="*/ 73860 h 277757"/>
                    <a:gd name="connsiteX151" fmla="*/ 50272 w 325307"/>
                    <a:gd name="connsiteY151" fmla="*/ 71479 h 277757"/>
                    <a:gd name="connsiteX152" fmla="*/ 47891 w 325307"/>
                    <a:gd name="connsiteY152" fmla="*/ 63145 h 277757"/>
                    <a:gd name="connsiteX153" fmla="*/ 44319 w 325307"/>
                    <a:gd name="connsiteY153" fmla="*/ 57191 h 277757"/>
                    <a:gd name="connsiteX154" fmla="*/ 35985 w 325307"/>
                    <a:gd name="connsiteY154" fmla="*/ 50048 h 277757"/>
                    <a:gd name="connsiteX155" fmla="*/ 33604 w 325307"/>
                    <a:gd name="connsiteY155" fmla="*/ 47666 h 277757"/>
                    <a:gd name="connsiteX156" fmla="*/ 30032 w 325307"/>
                    <a:gd name="connsiteY156" fmla="*/ 46476 h 277757"/>
                    <a:gd name="connsiteX157" fmla="*/ 33604 w 325307"/>
                    <a:gd name="connsiteY157" fmla="*/ 36951 h 277757"/>
                    <a:gd name="connsiteX158" fmla="*/ 44319 w 325307"/>
                    <a:gd name="connsiteY158" fmla="*/ 33379 h 277757"/>
                    <a:gd name="connsiteX159" fmla="*/ 43129 w 325307"/>
                    <a:gd name="connsiteY159" fmla="*/ 3613 h 277757"/>
                    <a:gd name="connsiteX160" fmla="*/ 41938 w 325307"/>
                    <a:gd name="connsiteY160" fmla="*/ 41 h 277757"/>
                    <a:gd name="connsiteX161" fmla="*/ 37175 w 325307"/>
                    <a:gd name="connsiteY161" fmla="*/ 2423 h 277757"/>
                    <a:gd name="connsiteX162" fmla="*/ 30032 w 325307"/>
                    <a:gd name="connsiteY162" fmla="*/ 8376 h 277757"/>
                    <a:gd name="connsiteX163" fmla="*/ 27650 w 325307"/>
                    <a:gd name="connsiteY163" fmla="*/ 10757 h 277757"/>
                    <a:gd name="connsiteX164" fmla="*/ 20507 w 325307"/>
                    <a:gd name="connsiteY164" fmla="*/ 14329 h 277757"/>
                    <a:gd name="connsiteX165" fmla="*/ 13363 w 325307"/>
                    <a:gd name="connsiteY165" fmla="*/ 26235 h 277757"/>
                    <a:gd name="connsiteX166" fmla="*/ 10982 w 325307"/>
                    <a:gd name="connsiteY166" fmla="*/ 50048 h 277757"/>
                    <a:gd name="connsiteX167" fmla="*/ 9791 w 325307"/>
                    <a:gd name="connsiteY167" fmla="*/ 56001 h 277757"/>
                    <a:gd name="connsiteX168" fmla="*/ 8600 w 325307"/>
                    <a:gd name="connsiteY168" fmla="*/ 67907 h 277757"/>
                    <a:gd name="connsiteX169" fmla="*/ 7410 w 325307"/>
                    <a:gd name="connsiteY169" fmla="*/ 86957 h 277757"/>
                    <a:gd name="connsiteX170" fmla="*/ 6219 w 325307"/>
                    <a:gd name="connsiteY170" fmla="*/ 90529 h 277757"/>
                    <a:gd name="connsiteX171" fmla="*/ 5029 w 325307"/>
                    <a:gd name="connsiteY171" fmla="*/ 95291 h 277757"/>
                    <a:gd name="connsiteX172" fmla="*/ 266 w 325307"/>
                    <a:gd name="connsiteY172" fmla="*/ 90529 h 2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25307" h="277757">
                      <a:moveTo>
                        <a:pt x="266" y="90529"/>
                      </a:moveTo>
                      <a:cubicBezTo>
                        <a:pt x="1456" y="89934"/>
                        <a:pt x="8303" y="90753"/>
                        <a:pt x="12172" y="91720"/>
                      </a:cubicBezTo>
                      <a:cubicBezTo>
                        <a:pt x="13261" y="91992"/>
                        <a:pt x="13550" y="93599"/>
                        <a:pt x="14554" y="94101"/>
                      </a:cubicBezTo>
                      <a:cubicBezTo>
                        <a:pt x="16799" y="95223"/>
                        <a:pt x="19316" y="95688"/>
                        <a:pt x="21697" y="96482"/>
                      </a:cubicBezTo>
                      <a:lnTo>
                        <a:pt x="28841" y="98863"/>
                      </a:lnTo>
                      <a:cubicBezTo>
                        <a:pt x="30032" y="99260"/>
                        <a:pt x="31369" y="99358"/>
                        <a:pt x="32413" y="100054"/>
                      </a:cubicBezTo>
                      <a:lnTo>
                        <a:pt x="35985" y="102435"/>
                      </a:lnTo>
                      <a:cubicBezTo>
                        <a:pt x="38883" y="111131"/>
                        <a:pt x="37757" y="107144"/>
                        <a:pt x="39557" y="114341"/>
                      </a:cubicBezTo>
                      <a:cubicBezTo>
                        <a:pt x="39160" y="128232"/>
                        <a:pt x="39097" y="142136"/>
                        <a:pt x="38366" y="156013"/>
                      </a:cubicBezTo>
                      <a:cubicBezTo>
                        <a:pt x="38300" y="157266"/>
                        <a:pt x="37479" y="158367"/>
                        <a:pt x="37175" y="159585"/>
                      </a:cubicBezTo>
                      <a:cubicBezTo>
                        <a:pt x="35294" y="167110"/>
                        <a:pt x="37677" y="163845"/>
                        <a:pt x="33604" y="167920"/>
                      </a:cubicBezTo>
                      <a:lnTo>
                        <a:pt x="31222" y="175063"/>
                      </a:lnTo>
                      <a:lnTo>
                        <a:pt x="30032" y="178635"/>
                      </a:lnTo>
                      <a:cubicBezTo>
                        <a:pt x="30429" y="183398"/>
                        <a:pt x="30664" y="188177"/>
                        <a:pt x="31222" y="192923"/>
                      </a:cubicBezTo>
                      <a:cubicBezTo>
                        <a:pt x="31458" y="194933"/>
                        <a:pt x="32596" y="196861"/>
                        <a:pt x="32413" y="198876"/>
                      </a:cubicBezTo>
                      <a:cubicBezTo>
                        <a:pt x="32186" y="201376"/>
                        <a:pt x="30826" y="203639"/>
                        <a:pt x="30032" y="206020"/>
                      </a:cubicBezTo>
                      <a:lnTo>
                        <a:pt x="28841" y="209591"/>
                      </a:lnTo>
                      <a:cubicBezTo>
                        <a:pt x="28444" y="210782"/>
                        <a:pt x="28841" y="212766"/>
                        <a:pt x="27650" y="213163"/>
                      </a:cubicBezTo>
                      <a:lnTo>
                        <a:pt x="24079" y="214354"/>
                      </a:lnTo>
                      <a:cubicBezTo>
                        <a:pt x="23285" y="215148"/>
                        <a:pt x="22199" y="215731"/>
                        <a:pt x="21697" y="216735"/>
                      </a:cubicBezTo>
                      <a:cubicBezTo>
                        <a:pt x="15907" y="228313"/>
                        <a:pt x="22041" y="219391"/>
                        <a:pt x="18125" y="229832"/>
                      </a:cubicBezTo>
                      <a:cubicBezTo>
                        <a:pt x="17623" y="231172"/>
                        <a:pt x="16538" y="232213"/>
                        <a:pt x="15744" y="233404"/>
                      </a:cubicBezTo>
                      <a:cubicBezTo>
                        <a:pt x="12911" y="241906"/>
                        <a:pt x="14755" y="238459"/>
                        <a:pt x="10982" y="244120"/>
                      </a:cubicBezTo>
                      <a:lnTo>
                        <a:pt x="20507" y="246501"/>
                      </a:lnTo>
                      <a:cubicBezTo>
                        <a:pt x="22479" y="246956"/>
                        <a:pt x="24497" y="247200"/>
                        <a:pt x="26460" y="247691"/>
                      </a:cubicBezTo>
                      <a:cubicBezTo>
                        <a:pt x="42636" y="251734"/>
                        <a:pt x="16166" y="245450"/>
                        <a:pt x="33604" y="251263"/>
                      </a:cubicBezTo>
                      <a:cubicBezTo>
                        <a:pt x="35894" y="252026"/>
                        <a:pt x="38366" y="252057"/>
                        <a:pt x="40747" y="252454"/>
                      </a:cubicBezTo>
                      <a:cubicBezTo>
                        <a:pt x="42952" y="252254"/>
                        <a:pt x="58267" y="249846"/>
                        <a:pt x="62179" y="252454"/>
                      </a:cubicBezTo>
                      <a:cubicBezTo>
                        <a:pt x="63223" y="253150"/>
                        <a:pt x="61876" y="255139"/>
                        <a:pt x="60988" y="256026"/>
                      </a:cubicBezTo>
                      <a:cubicBezTo>
                        <a:pt x="58964" y="258050"/>
                        <a:pt x="55867" y="258764"/>
                        <a:pt x="53844" y="260788"/>
                      </a:cubicBezTo>
                      <a:cubicBezTo>
                        <a:pt x="46066" y="268569"/>
                        <a:pt x="59421" y="255434"/>
                        <a:pt x="46700" y="266741"/>
                      </a:cubicBezTo>
                      <a:cubicBezTo>
                        <a:pt x="44602" y="268606"/>
                        <a:pt x="40747" y="272695"/>
                        <a:pt x="40747" y="272695"/>
                      </a:cubicBezTo>
                      <a:cubicBezTo>
                        <a:pt x="43522" y="281016"/>
                        <a:pt x="40906" y="277018"/>
                        <a:pt x="57416" y="275076"/>
                      </a:cubicBezTo>
                      <a:cubicBezTo>
                        <a:pt x="59041" y="274885"/>
                        <a:pt x="60611" y="274355"/>
                        <a:pt x="62179" y="273885"/>
                      </a:cubicBezTo>
                      <a:cubicBezTo>
                        <a:pt x="64583" y="273164"/>
                        <a:pt x="66941" y="272298"/>
                        <a:pt x="69322" y="271504"/>
                      </a:cubicBezTo>
                      <a:cubicBezTo>
                        <a:pt x="70513" y="271107"/>
                        <a:pt x="71676" y="270617"/>
                        <a:pt x="72894" y="270313"/>
                      </a:cubicBezTo>
                      <a:cubicBezTo>
                        <a:pt x="80761" y="268347"/>
                        <a:pt x="76033" y="269326"/>
                        <a:pt x="87182" y="267932"/>
                      </a:cubicBezTo>
                      <a:cubicBezTo>
                        <a:pt x="88769" y="267138"/>
                        <a:pt x="90171" y="265632"/>
                        <a:pt x="91944" y="265551"/>
                      </a:cubicBezTo>
                      <a:cubicBezTo>
                        <a:pt x="104437" y="264983"/>
                        <a:pt x="110147" y="266203"/>
                        <a:pt x="120519" y="267932"/>
                      </a:cubicBezTo>
                      <a:cubicBezTo>
                        <a:pt x="121710" y="268726"/>
                        <a:pt x="122974" y="269419"/>
                        <a:pt x="124091" y="270313"/>
                      </a:cubicBezTo>
                      <a:cubicBezTo>
                        <a:pt x="124968" y="271014"/>
                        <a:pt x="125509" y="272117"/>
                        <a:pt x="126472" y="272695"/>
                      </a:cubicBezTo>
                      <a:cubicBezTo>
                        <a:pt x="127548" y="273341"/>
                        <a:pt x="128853" y="273488"/>
                        <a:pt x="130044" y="273885"/>
                      </a:cubicBezTo>
                      <a:cubicBezTo>
                        <a:pt x="130441" y="266344"/>
                        <a:pt x="130551" y="258783"/>
                        <a:pt x="131235" y="251263"/>
                      </a:cubicBezTo>
                      <a:cubicBezTo>
                        <a:pt x="131349" y="250013"/>
                        <a:pt x="131641" y="248671"/>
                        <a:pt x="132425" y="247691"/>
                      </a:cubicBezTo>
                      <a:cubicBezTo>
                        <a:pt x="133319" y="246574"/>
                        <a:pt x="134626" y="245721"/>
                        <a:pt x="135997" y="245310"/>
                      </a:cubicBezTo>
                      <a:cubicBezTo>
                        <a:pt x="138685" y="244504"/>
                        <a:pt x="141554" y="244517"/>
                        <a:pt x="144332" y="244120"/>
                      </a:cubicBezTo>
                      <a:cubicBezTo>
                        <a:pt x="153624" y="241022"/>
                        <a:pt x="140180" y="246096"/>
                        <a:pt x="153857" y="236976"/>
                      </a:cubicBezTo>
                      <a:lnTo>
                        <a:pt x="161000" y="232213"/>
                      </a:lnTo>
                      <a:cubicBezTo>
                        <a:pt x="161397" y="231022"/>
                        <a:pt x="161303" y="229528"/>
                        <a:pt x="162191" y="228641"/>
                      </a:cubicBezTo>
                      <a:cubicBezTo>
                        <a:pt x="165111" y="225722"/>
                        <a:pt x="167944" y="228541"/>
                        <a:pt x="170525" y="229832"/>
                      </a:cubicBezTo>
                      <a:cubicBezTo>
                        <a:pt x="171319" y="231420"/>
                        <a:pt x="172508" y="232865"/>
                        <a:pt x="172907" y="234595"/>
                      </a:cubicBezTo>
                      <a:cubicBezTo>
                        <a:pt x="173715" y="238097"/>
                        <a:pt x="173866" y="241724"/>
                        <a:pt x="174097" y="245310"/>
                      </a:cubicBezTo>
                      <a:cubicBezTo>
                        <a:pt x="174660" y="254032"/>
                        <a:pt x="174891" y="262773"/>
                        <a:pt x="175288" y="271504"/>
                      </a:cubicBezTo>
                      <a:cubicBezTo>
                        <a:pt x="176875" y="271107"/>
                        <a:pt x="178689" y="271221"/>
                        <a:pt x="180050" y="270313"/>
                      </a:cubicBezTo>
                      <a:cubicBezTo>
                        <a:pt x="193727" y="261195"/>
                        <a:pt x="180285" y="266266"/>
                        <a:pt x="189575" y="263170"/>
                      </a:cubicBezTo>
                      <a:cubicBezTo>
                        <a:pt x="190766" y="262376"/>
                        <a:pt x="192253" y="261906"/>
                        <a:pt x="193147" y="260788"/>
                      </a:cubicBezTo>
                      <a:cubicBezTo>
                        <a:pt x="195767" y="257513"/>
                        <a:pt x="193431" y="249966"/>
                        <a:pt x="193147" y="247691"/>
                      </a:cubicBezTo>
                      <a:cubicBezTo>
                        <a:pt x="193544" y="239754"/>
                        <a:pt x="193678" y="231799"/>
                        <a:pt x="194338" y="223879"/>
                      </a:cubicBezTo>
                      <a:cubicBezTo>
                        <a:pt x="194474" y="222248"/>
                        <a:pt x="194286" y="220181"/>
                        <a:pt x="195529" y="219116"/>
                      </a:cubicBezTo>
                      <a:cubicBezTo>
                        <a:pt x="195533" y="219113"/>
                        <a:pt x="204456" y="216141"/>
                        <a:pt x="206244" y="215545"/>
                      </a:cubicBezTo>
                      <a:lnTo>
                        <a:pt x="209816" y="214354"/>
                      </a:lnTo>
                      <a:cubicBezTo>
                        <a:pt x="215492" y="215064"/>
                        <a:pt x="230679" y="217607"/>
                        <a:pt x="234819" y="214354"/>
                      </a:cubicBezTo>
                      <a:cubicBezTo>
                        <a:pt x="237955" y="211890"/>
                        <a:pt x="235228" y="206359"/>
                        <a:pt x="236010" y="202448"/>
                      </a:cubicBezTo>
                      <a:cubicBezTo>
                        <a:pt x="236429" y="200352"/>
                        <a:pt x="237331" y="198351"/>
                        <a:pt x="238391" y="196495"/>
                      </a:cubicBezTo>
                      <a:cubicBezTo>
                        <a:pt x="238948" y="195520"/>
                        <a:pt x="239768" y="194615"/>
                        <a:pt x="240772" y="194113"/>
                      </a:cubicBezTo>
                      <a:cubicBezTo>
                        <a:pt x="243017" y="192990"/>
                        <a:pt x="247916" y="191732"/>
                        <a:pt x="247916" y="191732"/>
                      </a:cubicBezTo>
                      <a:cubicBezTo>
                        <a:pt x="248313" y="190541"/>
                        <a:pt x="248411" y="189204"/>
                        <a:pt x="249107" y="188160"/>
                      </a:cubicBezTo>
                      <a:cubicBezTo>
                        <a:pt x="253323" y="181836"/>
                        <a:pt x="255054" y="184852"/>
                        <a:pt x="263394" y="185779"/>
                      </a:cubicBezTo>
                      <a:cubicBezTo>
                        <a:pt x="262997" y="194113"/>
                        <a:pt x="262897" y="202467"/>
                        <a:pt x="262204" y="210782"/>
                      </a:cubicBezTo>
                      <a:cubicBezTo>
                        <a:pt x="262100" y="212033"/>
                        <a:pt x="261285" y="213129"/>
                        <a:pt x="261013" y="214354"/>
                      </a:cubicBezTo>
                      <a:cubicBezTo>
                        <a:pt x="256845" y="233106"/>
                        <a:pt x="263480" y="208696"/>
                        <a:pt x="257441" y="229832"/>
                      </a:cubicBezTo>
                      <a:cubicBezTo>
                        <a:pt x="257044" y="233007"/>
                        <a:pt x="253987" y="241619"/>
                        <a:pt x="256250" y="239357"/>
                      </a:cubicBezTo>
                      <a:cubicBezTo>
                        <a:pt x="258467" y="237141"/>
                        <a:pt x="259510" y="236410"/>
                        <a:pt x="261013" y="233404"/>
                      </a:cubicBezTo>
                      <a:cubicBezTo>
                        <a:pt x="264005" y="227419"/>
                        <a:pt x="264211" y="223775"/>
                        <a:pt x="265775" y="216735"/>
                      </a:cubicBezTo>
                      <a:cubicBezTo>
                        <a:pt x="273965" y="219466"/>
                        <a:pt x="264269" y="215480"/>
                        <a:pt x="272919" y="222688"/>
                      </a:cubicBezTo>
                      <a:cubicBezTo>
                        <a:pt x="273883" y="223491"/>
                        <a:pt x="275368" y="223318"/>
                        <a:pt x="276491" y="223879"/>
                      </a:cubicBezTo>
                      <a:cubicBezTo>
                        <a:pt x="277771" y="224519"/>
                        <a:pt x="278872" y="225466"/>
                        <a:pt x="280063" y="226260"/>
                      </a:cubicBezTo>
                      <a:cubicBezTo>
                        <a:pt x="282444" y="225466"/>
                        <a:pt x="286414" y="226260"/>
                        <a:pt x="287207" y="223879"/>
                      </a:cubicBezTo>
                      <a:cubicBezTo>
                        <a:pt x="287604" y="222688"/>
                        <a:pt x="287510" y="221195"/>
                        <a:pt x="288397" y="220307"/>
                      </a:cubicBezTo>
                      <a:cubicBezTo>
                        <a:pt x="289284" y="219419"/>
                        <a:pt x="290846" y="219677"/>
                        <a:pt x="291969" y="219116"/>
                      </a:cubicBezTo>
                      <a:cubicBezTo>
                        <a:pt x="293249" y="218476"/>
                        <a:pt x="294350" y="217529"/>
                        <a:pt x="295541" y="216735"/>
                      </a:cubicBezTo>
                      <a:cubicBezTo>
                        <a:pt x="298397" y="208170"/>
                        <a:pt x="294932" y="218866"/>
                        <a:pt x="297922" y="208401"/>
                      </a:cubicBezTo>
                      <a:cubicBezTo>
                        <a:pt x="298267" y="207194"/>
                        <a:pt x="298716" y="206020"/>
                        <a:pt x="299113" y="204829"/>
                      </a:cubicBezTo>
                      <a:cubicBezTo>
                        <a:pt x="299775" y="198874"/>
                        <a:pt x="298584" y="194642"/>
                        <a:pt x="302685" y="190541"/>
                      </a:cubicBezTo>
                      <a:cubicBezTo>
                        <a:pt x="303697" y="189529"/>
                        <a:pt x="305066" y="188954"/>
                        <a:pt x="306257" y="188160"/>
                      </a:cubicBezTo>
                      <a:cubicBezTo>
                        <a:pt x="309247" y="179186"/>
                        <a:pt x="305214" y="190244"/>
                        <a:pt x="309829" y="181016"/>
                      </a:cubicBezTo>
                      <a:cubicBezTo>
                        <a:pt x="311607" y="177460"/>
                        <a:pt x="310349" y="174493"/>
                        <a:pt x="315782" y="172682"/>
                      </a:cubicBezTo>
                      <a:cubicBezTo>
                        <a:pt x="316973" y="172285"/>
                        <a:pt x="318231" y="172052"/>
                        <a:pt x="319354" y="171491"/>
                      </a:cubicBezTo>
                      <a:cubicBezTo>
                        <a:pt x="322356" y="169990"/>
                        <a:pt x="323093" y="168942"/>
                        <a:pt x="325307" y="166729"/>
                      </a:cubicBezTo>
                      <a:lnTo>
                        <a:pt x="322925" y="159585"/>
                      </a:lnTo>
                      <a:cubicBezTo>
                        <a:pt x="322528" y="158394"/>
                        <a:pt x="322040" y="157231"/>
                        <a:pt x="321735" y="156013"/>
                      </a:cubicBezTo>
                      <a:cubicBezTo>
                        <a:pt x="321611" y="155519"/>
                        <a:pt x="320009" y="148596"/>
                        <a:pt x="319354" y="147679"/>
                      </a:cubicBezTo>
                      <a:cubicBezTo>
                        <a:pt x="315885" y="142822"/>
                        <a:pt x="314367" y="144199"/>
                        <a:pt x="312210" y="139345"/>
                      </a:cubicBezTo>
                      <a:cubicBezTo>
                        <a:pt x="311191" y="137051"/>
                        <a:pt x="310623" y="134582"/>
                        <a:pt x="309829" y="132201"/>
                      </a:cubicBezTo>
                      <a:cubicBezTo>
                        <a:pt x="308119" y="127071"/>
                        <a:pt x="308944" y="129854"/>
                        <a:pt x="307447" y="123866"/>
                      </a:cubicBezTo>
                      <a:cubicBezTo>
                        <a:pt x="309328" y="110702"/>
                        <a:pt x="311093" y="116723"/>
                        <a:pt x="303875" y="116723"/>
                      </a:cubicBezTo>
                      <a:cubicBezTo>
                        <a:pt x="302620" y="116723"/>
                        <a:pt x="301494" y="115929"/>
                        <a:pt x="300304" y="115532"/>
                      </a:cubicBezTo>
                      <a:cubicBezTo>
                        <a:pt x="299510" y="114738"/>
                        <a:pt x="298387" y="114173"/>
                        <a:pt x="297922" y="113151"/>
                      </a:cubicBezTo>
                      <a:cubicBezTo>
                        <a:pt x="296364" y="109723"/>
                        <a:pt x="295541" y="106007"/>
                        <a:pt x="294350" y="102435"/>
                      </a:cubicBezTo>
                      <a:cubicBezTo>
                        <a:pt x="291273" y="93202"/>
                        <a:pt x="294419" y="98947"/>
                        <a:pt x="275300" y="97673"/>
                      </a:cubicBezTo>
                      <a:cubicBezTo>
                        <a:pt x="274110" y="97276"/>
                        <a:pt x="272959" y="96236"/>
                        <a:pt x="271729" y="96482"/>
                      </a:cubicBezTo>
                      <a:cubicBezTo>
                        <a:pt x="268667" y="97094"/>
                        <a:pt x="267252" y="105721"/>
                        <a:pt x="266966" y="106007"/>
                      </a:cubicBezTo>
                      <a:cubicBezTo>
                        <a:pt x="265775" y="107198"/>
                        <a:pt x="264373" y="108209"/>
                        <a:pt x="263394" y="109579"/>
                      </a:cubicBezTo>
                      <a:cubicBezTo>
                        <a:pt x="261225" y="112616"/>
                        <a:pt x="261816" y="114813"/>
                        <a:pt x="258632" y="116723"/>
                      </a:cubicBezTo>
                      <a:cubicBezTo>
                        <a:pt x="257556" y="117369"/>
                        <a:pt x="256251" y="117516"/>
                        <a:pt x="255060" y="117913"/>
                      </a:cubicBezTo>
                      <a:cubicBezTo>
                        <a:pt x="249682" y="123293"/>
                        <a:pt x="256477" y="117206"/>
                        <a:pt x="245535" y="122676"/>
                      </a:cubicBezTo>
                      <a:cubicBezTo>
                        <a:pt x="237552" y="126667"/>
                        <a:pt x="244113" y="123817"/>
                        <a:pt x="236010" y="126248"/>
                      </a:cubicBezTo>
                      <a:cubicBezTo>
                        <a:pt x="233606" y="126969"/>
                        <a:pt x="228866" y="128629"/>
                        <a:pt x="228866" y="128629"/>
                      </a:cubicBezTo>
                      <a:cubicBezTo>
                        <a:pt x="225691" y="128232"/>
                        <a:pt x="222138" y="128992"/>
                        <a:pt x="219341" y="127438"/>
                      </a:cubicBezTo>
                      <a:cubicBezTo>
                        <a:pt x="217911" y="126643"/>
                        <a:pt x="218725" y="124208"/>
                        <a:pt x="218150" y="122676"/>
                      </a:cubicBezTo>
                      <a:cubicBezTo>
                        <a:pt x="217527" y="121014"/>
                        <a:pt x="216563" y="119501"/>
                        <a:pt x="215769" y="117913"/>
                      </a:cubicBezTo>
                      <a:cubicBezTo>
                        <a:pt x="216166" y="115532"/>
                        <a:pt x="216436" y="113126"/>
                        <a:pt x="216960" y="110770"/>
                      </a:cubicBezTo>
                      <a:cubicBezTo>
                        <a:pt x="217232" y="109545"/>
                        <a:pt x="217878" y="108423"/>
                        <a:pt x="218150" y="107198"/>
                      </a:cubicBezTo>
                      <a:cubicBezTo>
                        <a:pt x="218674" y="104841"/>
                        <a:pt x="218944" y="102435"/>
                        <a:pt x="219341" y="100054"/>
                      </a:cubicBezTo>
                      <a:cubicBezTo>
                        <a:pt x="218420" y="88088"/>
                        <a:pt x="222350" y="86081"/>
                        <a:pt x="214579" y="82195"/>
                      </a:cubicBezTo>
                      <a:cubicBezTo>
                        <a:pt x="213456" y="81634"/>
                        <a:pt x="212198" y="81401"/>
                        <a:pt x="211007" y="81004"/>
                      </a:cubicBezTo>
                      <a:cubicBezTo>
                        <a:pt x="210213" y="80210"/>
                        <a:pt x="209090" y="79645"/>
                        <a:pt x="208625" y="78623"/>
                      </a:cubicBezTo>
                      <a:cubicBezTo>
                        <a:pt x="207067" y="75195"/>
                        <a:pt x="208746" y="68646"/>
                        <a:pt x="205054" y="67907"/>
                      </a:cubicBezTo>
                      <a:lnTo>
                        <a:pt x="199100" y="66716"/>
                      </a:lnTo>
                      <a:cubicBezTo>
                        <a:pt x="198703" y="60763"/>
                        <a:pt x="199357" y="54645"/>
                        <a:pt x="197910" y="48857"/>
                      </a:cubicBezTo>
                      <a:cubicBezTo>
                        <a:pt x="197606" y="47639"/>
                        <a:pt x="195461" y="48227"/>
                        <a:pt x="194338" y="47666"/>
                      </a:cubicBezTo>
                      <a:cubicBezTo>
                        <a:pt x="193058" y="47026"/>
                        <a:pt x="192008" y="45995"/>
                        <a:pt x="190766" y="45285"/>
                      </a:cubicBezTo>
                      <a:cubicBezTo>
                        <a:pt x="184038" y="41441"/>
                        <a:pt x="187867" y="44767"/>
                        <a:pt x="183622" y="40523"/>
                      </a:cubicBezTo>
                      <a:cubicBezTo>
                        <a:pt x="181450" y="34006"/>
                        <a:pt x="182953" y="33640"/>
                        <a:pt x="177669" y="30998"/>
                      </a:cubicBezTo>
                      <a:cubicBezTo>
                        <a:pt x="176546" y="30437"/>
                        <a:pt x="175288" y="30204"/>
                        <a:pt x="174097" y="29807"/>
                      </a:cubicBezTo>
                      <a:cubicBezTo>
                        <a:pt x="173303" y="28220"/>
                        <a:pt x="172852" y="26408"/>
                        <a:pt x="171716" y="25045"/>
                      </a:cubicBezTo>
                      <a:cubicBezTo>
                        <a:pt x="170800" y="23946"/>
                        <a:pt x="169038" y="23781"/>
                        <a:pt x="168144" y="22663"/>
                      </a:cubicBezTo>
                      <a:cubicBezTo>
                        <a:pt x="167360" y="21683"/>
                        <a:pt x="167515" y="20213"/>
                        <a:pt x="166954" y="19091"/>
                      </a:cubicBezTo>
                      <a:cubicBezTo>
                        <a:pt x="164514" y="14212"/>
                        <a:pt x="165140" y="16825"/>
                        <a:pt x="162191" y="13138"/>
                      </a:cubicBezTo>
                      <a:cubicBezTo>
                        <a:pt x="161297" y="12021"/>
                        <a:pt x="160604" y="10757"/>
                        <a:pt x="159810" y="9566"/>
                      </a:cubicBezTo>
                      <a:cubicBezTo>
                        <a:pt x="156523" y="9977"/>
                        <a:pt x="150385" y="10112"/>
                        <a:pt x="146713" y="11948"/>
                      </a:cubicBezTo>
                      <a:cubicBezTo>
                        <a:pt x="145433" y="12588"/>
                        <a:pt x="144332" y="13535"/>
                        <a:pt x="143141" y="14329"/>
                      </a:cubicBezTo>
                      <a:cubicBezTo>
                        <a:pt x="142347" y="15520"/>
                        <a:pt x="141772" y="16889"/>
                        <a:pt x="140760" y="17901"/>
                      </a:cubicBezTo>
                      <a:cubicBezTo>
                        <a:pt x="139748" y="18913"/>
                        <a:pt x="137982" y="19091"/>
                        <a:pt x="137188" y="20282"/>
                      </a:cubicBezTo>
                      <a:cubicBezTo>
                        <a:pt x="136280" y="21644"/>
                        <a:pt x="136467" y="23477"/>
                        <a:pt x="135997" y="25045"/>
                      </a:cubicBezTo>
                      <a:cubicBezTo>
                        <a:pt x="135365" y="27151"/>
                        <a:pt x="133753" y="33746"/>
                        <a:pt x="131235" y="35760"/>
                      </a:cubicBezTo>
                      <a:cubicBezTo>
                        <a:pt x="130255" y="36544"/>
                        <a:pt x="128854" y="36554"/>
                        <a:pt x="127663" y="36951"/>
                      </a:cubicBezTo>
                      <a:cubicBezTo>
                        <a:pt x="126472" y="38142"/>
                        <a:pt x="125169" y="39229"/>
                        <a:pt x="124091" y="40523"/>
                      </a:cubicBezTo>
                      <a:cubicBezTo>
                        <a:pt x="123175" y="41622"/>
                        <a:pt x="122827" y="43201"/>
                        <a:pt x="121710" y="44095"/>
                      </a:cubicBezTo>
                      <a:cubicBezTo>
                        <a:pt x="120730" y="44879"/>
                        <a:pt x="119329" y="44888"/>
                        <a:pt x="118138" y="45285"/>
                      </a:cubicBezTo>
                      <a:cubicBezTo>
                        <a:pt x="115504" y="47919"/>
                        <a:pt x="114310" y="49580"/>
                        <a:pt x="110994" y="51238"/>
                      </a:cubicBezTo>
                      <a:cubicBezTo>
                        <a:pt x="109871" y="51799"/>
                        <a:pt x="108576" y="51935"/>
                        <a:pt x="107422" y="52429"/>
                      </a:cubicBezTo>
                      <a:cubicBezTo>
                        <a:pt x="105791" y="53128"/>
                        <a:pt x="104291" y="54111"/>
                        <a:pt x="102660" y="54810"/>
                      </a:cubicBezTo>
                      <a:cubicBezTo>
                        <a:pt x="95759" y="57768"/>
                        <a:pt x="102380" y="53807"/>
                        <a:pt x="95516" y="58382"/>
                      </a:cubicBezTo>
                      <a:cubicBezTo>
                        <a:pt x="94722" y="59573"/>
                        <a:pt x="94147" y="60942"/>
                        <a:pt x="93135" y="61954"/>
                      </a:cubicBezTo>
                      <a:cubicBezTo>
                        <a:pt x="90793" y="64296"/>
                        <a:pt x="87987" y="65071"/>
                        <a:pt x="84800" y="65526"/>
                      </a:cubicBezTo>
                      <a:cubicBezTo>
                        <a:pt x="80852" y="66090"/>
                        <a:pt x="76863" y="66319"/>
                        <a:pt x="72894" y="66716"/>
                      </a:cubicBezTo>
                      <a:cubicBezTo>
                        <a:pt x="71307" y="67113"/>
                        <a:pt x="69705" y="67457"/>
                        <a:pt x="68132" y="67907"/>
                      </a:cubicBezTo>
                      <a:cubicBezTo>
                        <a:pt x="66925" y="68252"/>
                        <a:pt x="65791" y="68852"/>
                        <a:pt x="64560" y="69098"/>
                      </a:cubicBezTo>
                      <a:cubicBezTo>
                        <a:pt x="61808" y="69648"/>
                        <a:pt x="59003" y="69891"/>
                        <a:pt x="56225" y="70288"/>
                      </a:cubicBezTo>
                      <a:cubicBezTo>
                        <a:pt x="55431" y="71479"/>
                        <a:pt x="55247" y="73579"/>
                        <a:pt x="53844" y="73860"/>
                      </a:cubicBezTo>
                      <a:cubicBezTo>
                        <a:pt x="52441" y="74141"/>
                        <a:pt x="51166" y="72596"/>
                        <a:pt x="50272" y="71479"/>
                      </a:cubicBezTo>
                      <a:cubicBezTo>
                        <a:pt x="49640" y="70689"/>
                        <a:pt x="47985" y="63474"/>
                        <a:pt x="47891" y="63145"/>
                      </a:cubicBezTo>
                      <a:cubicBezTo>
                        <a:pt x="46654" y="58817"/>
                        <a:pt x="47311" y="60184"/>
                        <a:pt x="44319" y="57191"/>
                      </a:cubicBezTo>
                      <a:cubicBezTo>
                        <a:pt x="42311" y="47144"/>
                        <a:pt x="45537" y="53630"/>
                        <a:pt x="35985" y="50048"/>
                      </a:cubicBezTo>
                      <a:cubicBezTo>
                        <a:pt x="34934" y="49654"/>
                        <a:pt x="34567" y="48244"/>
                        <a:pt x="33604" y="47666"/>
                      </a:cubicBezTo>
                      <a:cubicBezTo>
                        <a:pt x="32528" y="47020"/>
                        <a:pt x="31223" y="46873"/>
                        <a:pt x="30032" y="46476"/>
                      </a:cubicBezTo>
                      <a:cubicBezTo>
                        <a:pt x="30543" y="43410"/>
                        <a:pt x="29916" y="38627"/>
                        <a:pt x="33604" y="36951"/>
                      </a:cubicBezTo>
                      <a:cubicBezTo>
                        <a:pt x="37031" y="35393"/>
                        <a:pt x="44319" y="33379"/>
                        <a:pt x="44319" y="33379"/>
                      </a:cubicBezTo>
                      <a:cubicBezTo>
                        <a:pt x="43922" y="23457"/>
                        <a:pt x="43836" y="13518"/>
                        <a:pt x="43129" y="3613"/>
                      </a:cubicBezTo>
                      <a:cubicBezTo>
                        <a:pt x="43040" y="2361"/>
                        <a:pt x="43169" y="287"/>
                        <a:pt x="41938" y="41"/>
                      </a:cubicBezTo>
                      <a:cubicBezTo>
                        <a:pt x="40197" y="-307"/>
                        <a:pt x="38763" y="1629"/>
                        <a:pt x="37175" y="2423"/>
                      </a:cubicBezTo>
                      <a:cubicBezTo>
                        <a:pt x="32836" y="8932"/>
                        <a:pt x="37281" y="3544"/>
                        <a:pt x="30032" y="8376"/>
                      </a:cubicBezTo>
                      <a:cubicBezTo>
                        <a:pt x="29098" y="8999"/>
                        <a:pt x="28527" y="10056"/>
                        <a:pt x="27650" y="10757"/>
                      </a:cubicBezTo>
                      <a:cubicBezTo>
                        <a:pt x="24352" y="13395"/>
                        <a:pt x="24280" y="13071"/>
                        <a:pt x="20507" y="14329"/>
                      </a:cubicBezTo>
                      <a:cubicBezTo>
                        <a:pt x="14760" y="22950"/>
                        <a:pt x="17024" y="18913"/>
                        <a:pt x="13363" y="26235"/>
                      </a:cubicBezTo>
                      <a:cubicBezTo>
                        <a:pt x="12569" y="34173"/>
                        <a:pt x="11932" y="42128"/>
                        <a:pt x="10982" y="50048"/>
                      </a:cubicBezTo>
                      <a:cubicBezTo>
                        <a:pt x="10741" y="52057"/>
                        <a:pt x="10059" y="53995"/>
                        <a:pt x="9791" y="56001"/>
                      </a:cubicBezTo>
                      <a:cubicBezTo>
                        <a:pt x="9264" y="59954"/>
                        <a:pt x="8906" y="63930"/>
                        <a:pt x="8600" y="67907"/>
                      </a:cubicBezTo>
                      <a:cubicBezTo>
                        <a:pt x="8112" y="74251"/>
                        <a:pt x="8076" y="80630"/>
                        <a:pt x="7410" y="86957"/>
                      </a:cubicBezTo>
                      <a:cubicBezTo>
                        <a:pt x="7279" y="88205"/>
                        <a:pt x="6564" y="89322"/>
                        <a:pt x="6219" y="90529"/>
                      </a:cubicBezTo>
                      <a:cubicBezTo>
                        <a:pt x="5770" y="92102"/>
                        <a:pt x="5761" y="93828"/>
                        <a:pt x="5029" y="95291"/>
                      </a:cubicBezTo>
                      <a:cubicBezTo>
                        <a:pt x="2086" y="101177"/>
                        <a:pt x="-924" y="91124"/>
                        <a:pt x="266" y="90529"/>
                      </a:cubicBezTo>
                      <a:close/>
                    </a:path>
                  </a:pathLst>
                </a:cu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グループ化 36">
                <a:extLst>
                  <a:ext uri="{FF2B5EF4-FFF2-40B4-BE49-F238E27FC236}">
                    <a16:creationId xmlns:a16="http://schemas.microsoft.com/office/drawing/2014/main" id="{B41367C8-152F-12CA-7AD9-8C6E9553FE50}"/>
                  </a:ext>
                </a:extLst>
              </p:cNvPr>
              <p:cNvGrpSpPr/>
              <p:nvPr/>
            </p:nvGrpSpPr>
            <p:grpSpPr>
              <a:xfrm>
                <a:off x="6250606" y="2242530"/>
                <a:ext cx="595349" cy="525341"/>
                <a:chOff x="6237996" y="2230172"/>
                <a:chExt cx="595349" cy="525341"/>
              </a:xfrm>
              <a:solidFill>
                <a:schemeClr val="accent2"/>
              </a:solidFill>
            </p:grpSpPr>
            <p:sp>
              <p:nvSpPr>
                <p:cNvPr id="38" name="フリーフォーム: 図形 37">
                  <a:extLst>
                    <a:ext uri="{FF2B5EF4-FFF2-40B4-BE49-F238E27FC236}">
                      <a16:creationId xmlns:a16="http://schemas.microsoft.com/office/drawing/2014/main" id="{764611EA-4384-9E86-9F0B-A80AE1D6965A}"/>
                    </a:ext>
                  </a:extLst>
                </p:cNvPr>
                <p:cNvSpPr/>
                <p:nvPr/>
              </p:nvSpPr>
              <p:spPr>
                <a:xfrm>
                  <a:off x="6331573" y="2255297"/>
                  <a:ext cx="484864" cy="294591"/>
                </a:xfrm>
                <a:custGeom>
                  <a:avLst/>
                  <a:gdLst>
                    <a:gd name="connsiteX0" fmla="*/ 427622 w 465234"/>
                    <a:gd name="connsiteY0" fmla="*/ 176 h 286337"/>
                    <a:gd name="connsiteX1" fmla="*/ 404597 w 465234"/>
                    <a:gd name="connsiteY1" fmla="*/ 13333 h 286337"/>
                    <a:gd name="connsiteX2" fmla="*/ 384862 w 465234"/>
                    <a:gd name="connsiteY2" fmla="*/ 26489 h 286337"/>
                    <a:gd name="connsiteX3" fmla="*/ 381573 w 465234"/>
                    <a:gd name="connsiteY3" fmla="*/ 39646 h 286337"/>
                    <a:gd name="connsiteX4" fmla="*/ 378283 w 465234"/>
                    <a:gd name="connsiteY4" fmla="*/ 98852 h 286337"/>
                    <a:gd name="connsiteX5" fmla="*/ 342102 w 465234"/>
                    <a:gd name="connsiteY5" fmla="*/ 102141 h 286337"/>
                    <a:gd name="connsiteX6" fmla="*/ 335524 w 465234"/>
                    <a:gd name="connsiteY6" fmla="*/ 92274 h 286337"/>
                    <a:gd name="connsiteX7" fmla="*/ 338813 w 465234"/>
                    <a:gd name="connsiteY7" fmla="*/ 82406 h 286337"/>
                    <a:gd name="connsiteX8" fmla="*/ 322367 w 465234"/>
                    <a:gd name="connsiteY8" fmla="*/ 72538 h 286337"/>
                    <a:gd name="connsiteX9" fmla="*/ 312499 w 465234"/>
                    <a:gd name="connsiteY9" fmla="*/ 75828 h 286337"/>
                    <a:gd name="connsiteX10" fmla="*/ 289475 w 465234"/>
                    <a:gd name="connsiteY10" fmla="*/ 82406 h 286337"/>
                    <a:gd name="connsiteX11" fmla="*/ 282896 w 465234"/>
                    <a:gd name="connsiteY11" fmla="*/ 88984 h 286337"/>
                    <a:gd name="connsiteX12" fmla="*/ 250004 w 465234"/>
                    <a:gd name="connsiteY12" fmla="*/ 98852 h 286337"/>
                    <a:gd name="connsiteX13" fmla="*/ 240137 w 465234"/>
                    <a:gd name="connsiteY13" fmla="*/ 102141 h 286337"/>
                    <a:gd name="connsiteX14" fmla="*/ 197377 w 465234"/>
                    <a:gd name="connsiteY14" fmla="*/ 98852 h 286337"/>
                    <a:gd name="connsiteX15" fmla="*/ 174352 w 465234"/>
                    <a:gd name="connsiteY15" fmla="*/ 92274 h 286337"/>
                    <a:gd name="connsiteX16" fmla="*/ 167774 w 465234"/>
                    <a:gd name="connsiteY16" fmla="*/ 85695 h 286337"/>
                    <a:gd name="connsiteX17" fmla="*/ 138171 w 465234"/>
                    <a:gd name="connsiteY17" fmla="*/ 88984 h 286337"/>
                    <a:gd name="connsiteX18" fmla="*/ 131593 w 465234"/>
                    <a:gd name="connsiteY18" fmla="*/ 95563 h 286337"/>
                    <a:gd name="connsiteX19" fmla="*/ 125014 w 465234"/>
                    <a:gd name="connsiteY19" fmla="*/ 115298 h 286337"/>
                    <a:gd name="connsiteX20" fmla="*/ 108568 w 465234"/>
                    <a:gd name="connsiteY20" fmla="*/ 128455 h 286337"/>
                    <a:gd name="connsiteX21" fmla="*/ 95411 w 465234"/>
                    <a:gd name="connsiteY21" fmla="*/ 144901 h 286337"/>
                    <a:gd name="connsiteX22" fmla="*/ 85544 w 465234"/>
                    <a:gd name="connsiteY22" fmla="*/ 148190 h 286337"/>
                    <a:gd name="connsiteX23" fmla="*/ 78965 w 465234"/>
                    <a:gd name="connsiteY23" fmla="*/ 154769 h 286337"/>
                    <a:gd name="connsiteX24" fmla="*/ 69098 w 465234"/>
                    <a:gd name="connsiteY24" fmla="*/ 161347 h 286337"/>
                    <a:gd name="connsiteX25" fmla="*/ 65809 w 465234"/>
                    <a:gd name="connsiteY25" fmla="*/ 171215 h 286337"/>
                    <a:gd name="connsiteX26" fmla="*/ 55941 w 465234"/>
                    <a:gd name="connsiteY26" fmla="*/ 174504 h 286337"/>
                    <a:gd name="connsiteX27" fmla="*/ 46073 w 465234"/>
                    <a:gd name="connsiteY27" fmla="*/ 181082 h 286337"/>
                    <a:gd name="connsiteX28" fmla="*/ 39495 w 465234"/>
                    <a:gd name="connsiteY28" fmla="*/ 187661 h 286337"/>
                    <a:gd name="connsiteX29" fmla="*/ 29627 w 465234"/>
                    <a:gd name="connsiteY29" fmla="*/ 190950 h 286337"/>
                    <a:gd name="connsiteX30" fmla="*/ 26338 w 465234"/>
                    <a:gd name="connsiteY30" fmla="*/ 200817 h 286337"/>
                    <a:gd name="connsiteX31" fmla="*/ 6603 w 465234"/>
                    <a:gd name="connsiteY31" fmla="*/ 213974 h 286337"/>
                    <a:gd name="connsiteX32" fmla="*/ 3314 w 465234"/>
                    <a:gd name="connsiteY32" fmla="*/ 246866 h 286337"/>
                    <a:gd name="connsiteX33" fmla="*/ 9892 w 465234"/>
                    <a:gd name="connsiteY33" fmla="*/ 256734 h 286337"/>
                    <a:gd name="connsiteX34" fmla="*/ 29627 w 465234"/>
                    <a:gd name="connsiteY34" fmla="*/ 240288 h 286337"/>
                    <a:gd name="connsiteX35" fmla="*/ 62519 w 465234"/>
                    <a:gd name="connsiteY35" fmla="*/ 230420 h 286337"/>
                    <a:gd name="connsiteX36" fmla="*/ 85544 w 465234"/>
                    <a:gd name="connsiteY36" fmla="*/ 236999 h 286337"/>
                    <a:gd name="connsiteX37" fmla="*/ 92122 w 465234"/>
                    <a:gd name="connsiteY37" fmla="*/ 246866 h 286337"/>
                    <a:gd name="connsiteX38" fmla="*/ 108568 w 465234"/>
                    <a:gd name="connsiteY38" fmla="*/ 260023 h 286337"/>
                    <a:gd name="connsiteX39" fmla="*/ 111857 w 465234"/>
                    <a:gd name="connsiteY39" fmla="*/ 250156 h 286337"/>
                    <a:gd name="connsiteX40" fmla="*/ 118436 w 465234"/>
                    <a:gd name="connsiteY40" fmla="*/ 243577 h 286337"/>
                    <a:gd name="connsiteX41" fmla="*/ 121725 w 465234"/>
                    <a:gd name="connsiteY41" fmla="*/ 220553 h 286337"/>
                    <a:gd name="connsiteX42" fmla="*/ 131593 w 465234"/>
                    <a:gd name="connsiteY42" fmla="*/ 217264 h 286337"/>
                    <a:gd name="connsiteX43" fmla="*/ 154617 w 465234"/>
                    <a:gd name="connsiteY43" fmla="*/ 210685 h 286337"/>
                    <a:gd name="connsiteX44" fmla="*/ 164485 w 465234"/>
                    <a:gd name="connsiteY44" fmla="*/ 204107 h 286337"/>
                    <a:gd name="connsiteX45" fmla="*/ 174352 w 465234"/>
                    <a:gd name="connsiteY45" fmla="*/ 200817 h 286337"/>
                    <a:gd name="connsiteX46" fmla="*/ 184220 w 465234"/>
                    <a:gd name="connsiteY46" fmla="*/ 194239 h 286337"/>
                    <a:gd name="connsiteX47" fmla="*/ 203955 w 465234"/>
                    <a:gd name="connsiteY47" fmla="*/ 187661 h 286337"/>
                    <a:gd name="connsiteX48" fmla="*/ 240137 w 465234"/>
                    <a:gd name="connsiteY48" fmla="*/ 177793 h 286337"/>
                    <a:gd name="connsiteX49" fmla="*/ 266450 w 465234"/>
                    <a:gd name="connsiteY49" fmla="*/ 174504 h 286337"/>
                    <a:gd name="connsiteX50" fmla="*/ 269739 w 465234"/>
                    <a:gd name="connsiteY50" fmla="*/ 164636 h 286337"/>
                    <a:gd name="connsiteX51" fmla="*/ 289475 w 465234"/>
                    <a:gd name="connsiteY51" fmla="*/ 164636 h 286337"/>
                    <a:gd name="connsiteX52" fmla="*/ 296053 w 465234"/>
                    <a:gd name="connsiteY52" fmla="*/ 171215 h 286337"/>
                    <a:gd name="connsiteX53" fmla="*/ 325656 w 465234"/>
                    <a:gd name="connsiteY53" fmla="*/ 174504 h 286337"/>
                    <a:gd name="connsiteX54" fmla="*/ 335524 w 465234"/>
                    <a:gd name="connsiteY54" fmla="*/ 177793 h 286337"/>
                    <a:gd name="connsiteX55" fmla="*/ 332234 w 465234"/>
                    <a:gd name="connsiteY55" fmla="*/ 227131 h 286337"/>
                    <a:gd name="connsiteX56" fmla="*/ 325656 w 465234"/>
                    <a:gd name="connsiteY56" fmla="*/ 246866 h 286337"/>
                    <a:gd name="connsiteX57" fmla="*/ 328945 w 465234"/>
                    <a:gd name="connsiteY57" fmla="*/ 266602 h 286337"/>
                    <a:gd name="connsiteX58" fmla="*/ 348680 w 465234"/>
                    <a:gd name="connsiteY58" fmla="*/ 273180 h 286337"/>
                    <a:gd name="connsiteX59" fmla="*/ 371705 w 465234"/>
                    <a:gd name="connsiteY59" fmla="*/ 286337 h 286337"/>
                    <a:gd name="connsiteX60" fmla="*/ 388151 w 465234"/>
                    <a:gd name="connsiteY60" fmla="*/ 283048 h 286337"/>
                    <a:gd name="connsiteX61" fmla="*/ 398019 w 465234"/>
                    <a:gd name="connsiteY61" fmla="*/ 266602 h 286337"/>
                    <a:gd name="connsiteX62" fmla="*/ 401308 w 465234"/>
                    <a:gd name="connsiteY62" fmla="*/ 253445 h 286337"/>
                    <a:gd name="connsiteX63" fmla="*/ 404597 w 465234"/>
                    <a:gd name="connsiteY63" fmla="*/ 243577 h 286337"/>
                    <a:gd name="connsiteX64" fmla="*/ 417754 w 465234"/>
                    <a:gd name="connsiteY64" fmla="*/ 210685 h 286337"/>
                    <a:gd name="connsiteX65" fmla="*/ 421043 w 465234"/>
                    <a:gd name="connsiteY65" fmla="*/ 197528 h 286337"/>
                    <a:gd name="connsiteX66" fmla="*/ 444068 w 465234"/>
                    <a:gd name="connsiteY66" fmla="*/ 177793 h 286337"/>
                    <a:gd name="connsiteX67" fmla="*/ 447357 w 465234"/>
                    <a:gd name="connsiteY67" fmla="*/ 167925 h 286337"/>
                    <a:gd name="connsiteX68" fmla="*/ 457224 w 465234"/>
                    <a:gd name="connsiteY68" fmla="*/ 161347 h 286337"/>
                    <a:gd name="connsiteX69" fmla="*/ 437489 w 465234"/>
                    <a:gd name="connsiteY69" fmla="*/ 154769 h 286337"/>
                    <a:gd name="connsiteX70" fmla="*/ 444068 w 465234"/>
                    <a:gd name="connsiteY70" fmla="*/ 131744 h 286337"/>
                    <a:gd name="connsiteX71" fmla="*/ 450646 w 465234"/>
                    <a:gd name="connsiteY71" fmla="*/ 121876 h 286337"/>
                    <a:gd name="connsiteX72" fmla="*/ 457224 w 465234"/>
                    <a:gd name="connsiteY72" fmla="*/ 102141 h 286337"/>
                    <a:gd name="connsiteX73" fmla="*/ 460514 w 465234"/>
                    <a:gd name="connsiteY73" fmla="*/ 92274 h 286337"/>
                    <a:gd name="connsiteX74" fmla="*/ 460514 w 465234"/>
                    <a:gd name="connsiteY74" fmla="*/ 26489 h 286337"/>
                    <a:gd name="connsiteX75" fmla="*/ 447357 w 465234"/>
                    <a:gd name="connsiteY75" fmla="*/ 23200 h 286337"/>
                    <a:gd name="connsiteX76" fmla="*/ 430911 w 465234"/>
                    <a:gd name="connsiteY76" fmla="*/ 19911 h 286337"/>
                    <a:gd name="connsiteX77" fmla="*/ 421043 w 465234"/>
                    <a:gd name="connsiteY77" fmla="*/ 16622 h 286337"/>
                    <a:gd name="connsiteX78" fmla="*/ 427622 w 465234"/>
                    <a:gd name="connsiteY78" fmla="*/ 176 h 2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65234" h="286337">
                      <a:moveTo>
                        <a:pt x="427622" y="176"/>
                      </a:moveTo>
                      <a:cubicBezTo>
                        <a:pt x="424881" y="-372"/>
                        <a:pt x="423034" y="-495"/>
                        <a:pt x="404597" y="13333"/>
                      </a:cubicBezTo>
                      <a:cubicBezTo>
                        <a:pt x="398272" y="18077"/>
                        <a:pt x="384862" y="26489"/>
                        <a:pt x="384862" y="26489"/>
                      </a:cubicBezTo>
                      <a:cubicBezTo>
                        <a:pt x="383766" y="30875"/>
                        <a:pt x="381982" y="35144"/>
                        <a:pt x="381573" y="39646"/>
                      </a:cubicBezTo>
                      <a:cubicBezTo>
                        <a:pt x="379783" y="59331"/>
                        <a:pt x="388838" y="82140"/>
                        <a:pt x="378283" y="98852"/>
                      </a:cubicBezTo>
                      <a:cubicBezTo>
                        <a:pt x="371816" y="109091"/>
                        <a:pt x="354162" y="101045"/>
                        <a:pt x="342102" y="102141"/>
                      </a:cubicBezTo>
                      <a:cubicBezTo>
                        <a:pt x="320979" y="96861"/>
                        <a:pt x="329149" y="102898"/>
                        <a:pt x="335524" y="92274"/>
                      </a:cubicBezTo>
                      <a:cubicBezTo>
                        <a:pt x="337308" y="89301"/>
                        <a:pt x="337717" y="85695"/>
                        <a:pt x="338813" y="82406"/>
                      </a:cubicBezTo>
                      <a:cubicBezTo>
                        <a:pt x="333603" y="77197"/>
                        <a:pt x="330904" y="72538"/>
                        <a:pt x="322367" y="72538"/>
                      </a:cubicBezTo>
                      <a:cubicBezTo>
                        <a:pt x="318900" y="72538"/>
                        <a:pt x="315833" y="74875"/>
                        <a:pt x="312499" y="75828"/>
                      </a:cubicBezTo>
                      <a:cubicBezTo>
                        <a:pt x="283570" y="84094"/>
                        <a:pt x="313147" y="74515"/>
                        <a:pt x="289475" y="82406"/>
                      </a:cubicBezTo>
                      <a:cubicBezTo>
                        <a:pt x="287282" y="84599"/>
                        <a:pt x="285670" y="87597"/>
                        <a:pt x="282896" y="88984"/>
                      </a:cubicBezTo>
                      <a:cubicBezTo>
                        <a:pt x="272468" y="94198"/>
                        <a:pt x="261025" y="95703"/>
                        <a:pt x="250004" y="98852"/>
                      </a:cubicBezTo>
                      <a:cubicBezTo>
                        <a:pt x="246670" y="99804"/>
                        <a:pt x="243426" y="101045"/>
                        <a:pt x="240137" y="102141"/>
                      </a:cubicBezTo>
                      <a:cubicBezTo>
                        <a:pt x="225884" y="101045"/>
                        <a:pt x="211575" y="100522"/>
                        <a:pt x="197377" y="98852"/>
                      </a:cubicBezTo>
                      <a:cubicBezTo>
                        <a:pt x="190994" y="98101"/>
                        <a:pt x="180733" y="94401"/>
                        <a:pt x="174352" y="92274"/>
                      </a:cubicBezTo>
                      <a:cubicBezTo>
                        <a:pt x="172159" y="90081"/>
                        <a:pt x="170433" y="87291"/>
                        <a:pt x="167774" y="85695"/>
                      </a:cubicBezTo>
                      <a:cubicBezTo>
                        <a:pt x="156028" y="78647"/>
                        <a:pt x="151796" y="84443"/>
                        <a:pt x="138171" y="88984"/>
                      </a:cubicBezTo>
                      <a:cubicBezTo>
                        <a:pt x="135978" y="91177"/>
                        <a:pt x="132980" y="92789"/>
                        <a:pt x="131593" y="95563"/>
                      </a:cubicBezTo>
                      <a:cubicBezTo>
                        <a:pt x="128492" y="101765"/>
                        <a:pt x="130784" y="111452"/>
                        <a:pt x="125014" y="115298"/>
                      </a:cubicBezTo>
                      <a:cubicBezTo>
                        <a:pt x="117687" y="120183"/>
                        <a:pt x="113925" y="121759"/>
                        <a:pt x="108568" y="128455"/>
                      </a:cubicBezTo>
                      <a:cubicBezTo>
                        <a:pt x="104430" y="133627"/>
                        <a:pt x="101521" y="141235"/>
                        <a:pt x="95411" y="144901"/>
                      </a:cubicBezTo>
                      <a:cubicBezTo>
                        <a:pt x="92438" y="146685"/>
                        <a:pt x="88833" y="147094"/>
                        <a:pt x="85544" y="148190"/>
                      </a:cubicBezTo>
                      <a:cubicBezTo>
                        <a:pt x="83351" y="150383"/>
                        <a:pt x="81387" y="152832"/>
                        <a:pt x="78965" y="154769"/>
                      </a:cubicBezTo>
                      <a:cubicBezTo>
                        <a:pt x="75878" y="157238"/>
                        <a:pt x="71567" y="158260"/>
                        <a:pt x="69098" y="161347"/>
                      </a:cubicBezTo>
                      <a:cubicBezTo>
                        <a:pt x="66932" y="164055"/>
                        <a:pt x="68261" y="168763"/>
                        <a:pt x="65809" y="171215"/>
                      </a:cubicBezTo>
                      <a:cubicBezTo>
                        <a:pt x="63357" y="173667"/>
                        <a:pt x="59042" y="172954"/>
                        <a:pt x="55941" y="174504"/>
                      </a:cubicBezTo>
                      <a:cubicBezTo>
                        <a:pt x="52405" y="176272"/>
                        <a:pt x="49160" y="178612"/>
                        <a:pt x="46073" y="181082"/>
                      </a:cubicBezTo>
                      <a:cubicBezTo>
                        <a:pt x="43651" y="183019"/>
                        <a:pt x="42154" y="186065"/>
                        <a:pt x="39495" y="187661"/>
                      </a:cubicBezTo>
                      <a:cubicBezTo>
                        <a:pt x="36522" y="189445"/>
                        <a:pt x="32916" y="189854"/>
                        <a:pt x="29627" y="190950"/>
                      </a:cubicBezTo>
                      <a:cubicBezTo>
                        <a:pt x="28531" y="194239"/>
                        <a:pt x="28122" y="197844"/>
                        <a:pt x="26338" y="200817"/>
                      </a:cubicBezTo>
                      <a:cubicBezTo>
                        <a:pt x="22032" y="207994"/>
                        <a:pt x="13460" y="210546"/>
                        <a:pt x="6603" y="213974"/>
                      </a:cubicBezTo>
                      <a:cubicBezTo>
                        <a:pt x="977" y="230852"/>
                        <a:pt x="-3211" y="231641"/>
                        <a:pt x="3314" y="246866"/>
                      </a:cubicBezTo>
                      <a:cubicBezTo>
                        <a:pt x="4871" y="250499"/>
                        <a:pt x="7699" y="253445"/>
                        <a:pt x="9892" y="256734"/>
                      </a:cubicBezTo>
                      <a:cubicBezTo>
                        <a:pt x="16088" y="250538"/>
                        <a:pt x="21385" y="243951"/>
                        <a:pt x="29627" y="240288"/>
                      </a:cubicBezTo>
                      <a:cubicBezTo>
                        <a:pt x="39915" y="235716"/>
                        <a:pt x="51590" y="233153"/>
                        <a:pt x="62519" y="230420"/>
                      </a:cubicBezTo>
                      <a:cubicBezTo>
                        <a:pt x="63376" y="230634"/>
                        <a:pt x="83401" y="235285"/>
                        <a:pt x="85544" y="236999"/>
                      </a:cubicBezTo>
                      <a:cubicBezTo>
                        <a:pt x="88631" y="239468"/>
                        <a:pt x="89653" y="243779"/>
                        <a:pt x="92122" y="246866"/>
                      </a:cubicBezTo>
                      <a:cubicBezTo>
                        <a:pt x="97479" y="253562"/>
                        <a:pt x="101241" y="255138"/>
                        <a:pt x="108568" y="260023"/>
                      </a:cubicBezTo>
                      <a:cubicBezTo>
                        <a:pt x="109664" y="256734"/>
                        <a:pt x="110073" y="253129"/>
                        <a:pt x="111857" y="250156"/>
                      </a:cubicBezTo>
                      <a:cubicBezTo>
                        <a:pt x="113453" y="247497"/>
                        <a:pt x="117455" y="246519"/>
                        <a:pt x="118436" y="243577"/>
                      </a:cubicBezTo>
                      <a:cubicBezTo>
                        <a:pt x="120888" y="236222"/>
                        <a:pt x="118258" y="227487"/>
                        <a:pt x="121725" y="220553"/>
                      </a:cubicBezTo>
                      <a:cubicBezTo>
                        <a:pt x="123276" y="217452"/>
                        <a:pt x="128259" y="218217"/>
                        <a:pt x="131593" y="217264"/>
                      </a:cubicBezTo>
                      <a:cubicBezTo>
                        <a:pt x="136507" y="215860"/>
                        <a:pt x="149362" y="213312"/>
                        <a:pt x="154617" y="210685"/>
                      </a:cubicBezTo>
                      <a:cubicBezTo>
                        <a:pt x="158153" y="208917"/>
                        <a:pt x="160949" y="205875"/>
                        <a:pt x="164485" y="204107"/>
                      </a:cubicBezTo>
                      <a:cubicBezTo>
                        <a:pt x="167586" y="202556"/>
                        <a:pt x="171251" y="202368"/>
                        <a:pt x="174352" y="200817"/>
                      </a:cubicBezTo>
                      <a:cubicBezTo>
                        <a:pt x="177888" y="199049"/>
                        <a:pt x="180608" y="195844"/>
                        <a:pt x="184220" y="194239"/>
                      </a:cubicBezTo>
                      <a:cubicBezTo>
                        <a:pt x="190557" y="191423"/>
                        <a:pt x="197377" y="189854"/>
                        <a:pt x="203955" y="187661"/>
                      </a:cubicBezTo>
                      <a:cubicBezTo>
                        <a:pt x="215577" y="183787"/>
                        <a:pt x="228249" y="179279"/>
                        <a:pt x="240137" y="177793"/>
                      </a:cubicBezTo>
                      <a:lnTo>
                        <a:pt x="266450" y="174504"/>
                      </a:lnTo>
                      <a:cubicBezTo>
                        <a:pt x="267546" y="171215"/>
                        <a:pt x="267287" y="167088"/>
                        <a:pt x="269739" y="164636"/>
                      </a:cubicBezTo>
                      <a:cubicBezTo>
                        <a:pt x="276317" y="158058"/>
                        <a:pt x="282897" y="162443"/>
                        <a:pt x="289475" y="164636"/>
                      </a:cubicBezTo>
                      <a:cubicBezTo>
                        <a:pt x="291668" y="166829"/>
                        <a:pt x="293061" y="170399"/>
                        <a:pt x="296053" y="171215"/>
                      </a:cubicBezTo>
                      <a:cubicBezTo>
                        <a:pt x="305632" y="173827"/>
                        <a:pt x="315863" y="172872"/>
                        <a:pt x="325656" y="174504"/>
                      </a:cubicBezTo>
                      <a:cubicBezTo>
                        <a:pt x="329076" y="175074"/>
                        <a:pt x="332235" y="176697"/>
                        <a:pt x="335524" y="177793"/>
                      </a:cubicBezTo>
                      <a:cubicBezTo>
                        <a:pt x="342659" y="199200"/>
                        <a:pt x="340812" y="188529"/>
                        <a:pt x="332234" y="227131"/>
                      </a:cubicBezTo>
                      <a:cubicBezTo>
                        <a:pt x="330730" y="233900"/>
                        <a:pt x="325656" y="246866"/>
                        <a:pt x="325656" y="246866"/>
                      </a:cubicBezTo>
                      <a:cubicBezTo>
                        <a:pt x="326752" y="253445"/>
                        <a:pt x="324553" y="261583"/>
                        <a:pt x="328945" y="266602"/>
                      </a:cubicBezTo>
                      <a:cubicBezTo>
                        <a:pt x="333511" y="271821"/>
                        <a:pt x="342478" y="270079"/>
                        <a:pt x="348680" y="273180"/>
                      </a:cubicBezTo>
                      <a:cubicBezTo>
                        <a:pt x="365373" y="281526"/>
                        <a:pt x="357757" y="277038"/>
                        <a:pt x="371705" y="286337"/>
                      </a:cubicBezTo>
                      <a:cubicBezTo>
                        <a:pt x="377187" y="285241"/>
                        <a:pt x="383013" y="285250"/>
                        <a:pt x="388151" y="283048"/>
                      </a:cubicBezTo>
                      <a:cubicBezTo>
                        <a:pt x="394877" y="280165"/>
                        <a:pt x="396323" y="272538"/>
                        <a:pt x="398019" y="266602"/>
                      </a:cubicBezTo>
                      <a:cubicBezTo>
                        <a:pt x="399261" y="262255"/>
                        <a:pt x="400066" y="257792"/>
                        <a:pt x="401308" y="253445"/>
                      </a:cubicBezTo>
                      <a:cubicBezTo>
                        <a:pt x="402260" y="250111"/>
                        <a:pt x="403685" y="246922"/>
                        <a:pt x="404597" y="243577"/>
                      </a:cubicBezTo>
                      <a:cubicBezTo>
                        <a:pt x="412843" y="213339"/>
                        <a:pt x="404468" y="223971"/>
                        <a:pt x="417754" y="210685"/>
                      </a:cubicBezTo>
                      <a:cubicBezTo>
                        <a:pt x="418850" y="206299"/>
                        <a:pt x="418647" y="201361"/>
                        <a:pt x="421043" y="197528"/>
                      </a:cubicBezTo>
                      <a:cubicBezTo>
                        <a:pt x="426741" y="188411"/>
                        <a:pt x="435575" y="183454"/>
                        <a:pt x="444068" y="177793"/>
                      </a:cubicBezTo>
                      <a:cubicBezTo>
                        <a:pt x="445164" y="174504"/>
                        <a:pt x="445191" y="170633"/>
                        <a:pt x="447357" y="167925"/>
                      </a:cubicBezTo>
                      <a:cubicBezTo>
                        <a:pt x="449826" y="164838"/>
                        <a:pt x="459596" y="164509"/>
                        <a:pt x="457224" y="161347"/>
                      </a:cubicBezTo>
                      <a:cubicBezTo>
                        <a:pt x="453063" y="155800"/>
                        <a:pt x="437489" y="154769"/>
                        <a:pt x="437489" y="154769"/>
                      </a:cubicBezTo>
                      <a:cubicBezTo>
                        <a:pt x="439682" y="147094"/>
                        <a:pt x="441104" y="139155"/>
                        <a:pt x="444068" y="131744"/>
                      </a:cubicBezTo>
                      <a:cubicBezTo>
                        <a:pt x="445536" y="128074"/>
                        <a:pt x="449041" y="125488"/>
                        <a:pt x="450646" y="121876"/>
                      </a:cubicBezTo>
                      <a:cubicBezTo>
                        <a:pt x="453462" y="115539"/>
                        <a:pt x="455031" y="108719"/>
                        <a:pt x="457224" y="102141"/>
                      </a:cubicBezTo>
                      <a:lnTo>
                        <a:pt x="460514" y="92274"/>
                      </a:lnTo>
                      <a:cubicBezTo>
                        <a:pt x="464339" y="69323"/>
                        <a:pt x="468879" y="51584"/>
                        <a:pt x="460514" y="26489"/>
                      </a:cubicBezTo>
                      <a:cubicBezTo>
                        <a:pt x="459084" y="22200"/>
                        <a:pt x="451770" y="24181"/>
                        <a:pt x="447357" y="23200"/>
                      </a:cubicBezTo>
                      <a:cubicBezTo>
                        <a:pt x="441900" y="21987"/>
                        <a:pt x="436335" y="21267"/>
                        <a:pt x="430911" y="19911"/>
                      </a:cubicBezTo>
                      <a:cubicBezTo>
                        <a:pt x="427547" y="19070"/>
                        <a:pt x="422594" y="19723"/>
                        <a:pt x="421043" y="16622"/>
                      </a:cubicBezTo>
                      <a:cubicBezTo>
                        <a:pt x="418591" y="11719"/>
                        <a:pt x="430363" y="724"/>
                        <a:pt x="427622" y="176"/>
                      </a:cubicBezTo>
                      <a:close/>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フリーフォーム: 図形 38">
                  <a:extLst>
                    <a:ext uri="{FF2B5EF4-FFF2-40B4-BE49-F238E27FC236}">
                      <a16:creationId xmlns:a16="http://schemas.microsoft.com/office/drawing/2014/main" id="{D4B2B8A9-7DCB-893D-F9EB-03344BBEF85E}"/>
                    </a:ext>
                  </a:extLst>
                </p:cNvPr>
                <p:cNvSpPr/>
                <p:nvPr/>
              </p:nvSpPr>
              <p:spPr>
                <a:xfrm>
                  <a:off x="6448424" y="2459410"/>
                  <a:ext cx="195396" cy="145513"/>
                </a:xfrm>
                <a:custGeom>
                  <a:avLst/>
                  <a:gdLst>
                    <a:gd name="connsiteX0" fmla="*/ 131569 w 187485"/>
                    <a:gd name="connsiteY0" fmla="*/ 98676 h 141436"/>
                    <a:gd name="connsiteX1" fmla="*/ 157882 w 187485"/>
                    <a:gd name="connsiteY1" fmla="*/ 78941 h 141436"/>
                    <a:gd name="connsiteX2" fmla="*/ 167750 w 187485"/>
                    <a:gd name="connsiteY2" fmla="*/ 75652 h 141436"/>
                    <a:gd name="connsiteX3" fmla="*/ 180907 w 187485"/>
                    <a:gd name="connsiteY3" fmla="*/ 55916 h 141436"/>
                    <a:gd name="connsiteX4" fmla="*/ 187485 w 187485"/>
                    <a:gd name="connsiteY4" fmla="*/ 46049 h 141436"/>
                    <a:gd name="connsiteX5" fmla="*/ 164461 w 187485"/>
                    <a:gd name="connsiteY5" fmla="*/ 26314 h 141436"/>
                    <a:gd name="connsiteX6" fmla="*/ 154593 w 187485"/>
                    <a:gd name="connsiteY6" fmla="*/ 23024 h 141436"/>
                    <a:gd name="connsiteX7" fmla="*/ 144726 w 187485"/>
                    <a:gd name="connsiteY7" fmla="*/ 6578 h 141436"/>
                    <a:gd name="connsiteX8" fmla="*/ 124990 w 187485"/>
                    <a:gd name="connsiteY8" fmla="*/ 0 h 141436"/>
                    <a:gd name="connsiteX9" fmla="*/ 105255 w 187485"/>
                    <a:gd name="connsiteY9" fmla="*/ 6578 h 141436"/>
                    <a:gd name="connsiteX10" fmla="*/ 92098 w 187485"/>
                    <a:gd name="connsiteY10" fmla="*/ 23024 h 141436"/>
                    <a:gd name="connsiteX11" fmla="*/ 82231 w 187485"/>
                    <a:gd name="connsiteY11" fmla="*/ 26314 h 141436"/>
                    <a:gd name="connsiteX12" fmla="*/ 49339 w 187485"/>
                    <a:gd name="connsiteY12" fmla="*/ 36181 h 141436"/>
                    <a:gd name="connsiteX13" fmla="*/ 42760 w 187485"/>
                    <a:gd name="connsiteY13" fmla="*/ 42760 h 141436"/>
                    <a:gd name="connsiteX14" fmla="*/ 26314 w 187485"/>
                    <a:gd name="connsiteY14" fmla="*/ 62495 h 141436"/>
                    <a:gd name="connsiteX15" fmla="*/ 19736 w 187485"/>
                    <a:gd name="connsiteY15" fmla="*/ 82230 h 141436"/>
                    <a:gd name="connsiteX16" fmla="*/ 0 w 187485"/>
                    <a:gd name="connsiteY16" fmla="*/ 88809 h 141436"/>
                    <a:gd name="connsiteX17" fmla="*/ 6579 w 187485"/>
                    <a:gd name="connsiteY17" fmla="*/ 98676 h 141436"/>
                    <a:gd name="connsiteX18" fmla="*/ 19736 w 187485"/>
                    <a:gd name="connsiteY18" fmla="*/ 111833 h 141436"/>
                    <a:gd name="connsiteX19" fmla="*/ 23025 w 187485"/>
                    <a:gd name="connsiteY19" fmla="*/ 124990 h 141436"/>
                    <a:gd name="connsiteX20" fmla="*/ 36182 w 187485"/>
                    <a:gd name="connsiteY20" fmla="*/ 141436 h 141436"/>
                    <a:gd name="connsiteX21" fmla="*/ 62495 w 187485"/>
                    <a:gd name="connsiteY21" fmla="*/ 138147 h 141436"/>
                    <a:gd name="connsiteX22" fmla="*/ 65785 w 187485"/>
                    <a:gd name="connsiteY22" fmla="*/ 128279 h 141436"/>
                    <a:gd name="connsiteX23" fmla="*/ 75652 w 187485"/>
                    <a:gd name="connsiteY23" fmla="*/ 92098 h 141436"/>
                    <a:gd name="connsiteX24" fmla="*/ 138147 w 187485"/>
                    <a:gd name="connsiteY24" fmla="*/ 88809 h 141436"/>
                    <a:gd name="connsiteX25" fmla="*/ 131569 w 187485"/>
                    <a:gd name="connsiteY25" fmla="*/ 98676 h 14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485" h="141436">
                      <a:moveTo>
                        <a:pt x="131569" y="98676"/>
                      </a:moveTo>
                      <a:cubicBezTo>
                        <a:pt x="135602" y="95449"/>
                        <a:pt x="150901" y="82431"/>
                        <a:pt x="157882" y="78941"/>
                      </a:cubicBezTo>
                      <a:cubicBezTo>
                        <a:pt x="160983" y="77390"/>
                        <a:pt x="164461" y="76748"/>
                        <a:pt x="167750" y="75652"/>
                      </a:cubicBezTo>
                      <a:lnTo>
                        <a:pt x="180907" y="55916"/>
                      </a:lnTo>
                      <a:lnTo>
                        <a:pt x="187485" y="46049"/>
                      </a:lnTo>
                      <a:cubicBezTo>
                        <a:pt x="182514" y="26164"/>
                        <a:pt x="188485" y="34322"/>
                        <a:pt x="164461" y="26314"/>
                      </a:cubicBezTo>
                      <a:lnTo>
                        <a:pt x="154593" y="23024"/>
                      </a:lnTo>
                      <a:cubicBezTo>
                        <a:pt x="152343" y="16273"/>
                        <a:pt x="151949" y="10189"/>
                        <a:pt x="144726" y="6578"/>
                      </a:cubicBezTo>
                      <a:cubicBezTo>
                        <a:pt x="138524" y="3477"/>
                        <a:pt x="124990" y="0"/>
                        <a:pt x="124990" y="0"/>
                      </a:cubicBezTo>
                      <a:cubicBezTo>
                        <a:pt x="118412" y="2193"/>
                        <a:pt x="109101" y="808"/>
                        <a:pt x="105255" y="6578"/>
                      </a:cubicBezTo>
                      <a:cubicBezTo>
                        <a:pt x="102265" y="11063"/>
                        <a:pt x="97308" y="19898"/>
                        <a:pt x="92098" y="23024"/>
                      </a:cubicBezTo>
                      <a:cubicBezTo>
                        <a:pt x="89125" y="24808"/>
                        <a:pt x="85520" y="25217"/>
                        <a:pt x="82231" y="26314"/>
                      </a:cubicBezTo>
                      <a:cubicBezTo>
                        <a:pt x="66823" y="41720"/>
                        <a:pt x="86079" y="25159"/>
                        <a:pt x="49339" y="36181"/>
                      </a:cubicBezTo>
                      <a:cubicBezTo>
                        <a:pt x="46368" y="37072"/>
                        <a:pt x="44697" y="40338"/>
                        <a:pt x="42760" y="42760"/>
                      </a:cubicBezTo>
                      <a:cubicBezTo>
                        <a:pt x="24442" y="65657"/>
                        <a:pt x="49756" y="39053"/>
                        <a:pt x="26314" y="62495"/>
                      </a:cubicBezTo>
                      <a:cubicBezTo>
                        <a:pt x="24121" y="69073"/>
                        <a:pt x="26314" y="80037"/>
                        <a:pt x="19736" y="82230"/>
                      </a:cubicBezTo>
                      <a:lnTo>
                        <a:pt x="0" y="88809"/>
                      </a:lnTo>
                      <a:cubicBezTo>
                        <a:pt x="2193" y="92098"/>
                        <a:pt x="4006" y="95675"/>
                        <a:pt x="6579" y="98676"/>
                      </a:cubicBezTo>
                      <a:cubicBezTo>
                        <a:pt x="10616" y="103385"/>
                        <a:pt x="19736" y="111833"/>
                        <a:pt x="19736" y="111833"/>
                      </a:cubicBezTo>
                      <a:cubicBezTo>
                        <a:pt x="20832" y="116219"/>
                        <a:pt x="21244" y="120835"/>
                        <a:pt x="23025" y="124990"/>
                      </a:cubicBezTo>
                      <a:cubicBezTo>
                        <a:pt x="26137" y="132251"/>
                        <a:pt x="30877" y="136131"/>
                        <a:pt x="36182" y="141436"/>
                      </a:cubicBezTo>
                      <a:cubicBezTo>
                        <a:pt x="44953" y="140340"/>
                        <a:pt x="54418" y="141737"/>
                        <a:pt x="62495" y="138147"/>
                      </a:cubicBezTo>
                      <a:cubicBezTo>
                        <a:pt x="65663" y="136739"/>
                        <a:pt x="64944" y="131643"/>
                        <a:pt x="65785" y="128279"/>
                      </a:cubicBezTo>
                      <a:cubicBezTo>
                        <a:pt x="66588" y="125069"/>
                        <a:pt x="72077" y="92286"/>
                        <a:pt x="75652" y="92098"/>
                      </a:cubicBezTo>
                      <a:lnTo>
                        <a:pt x="138147" y="88809"/>
                      </a:lnTo>
                      <a:lnTo>
                        <a:pt x="131569" y="98676"/>
                      </a:lnTo>
                      <a:close/>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フリーフォーム: 図形 39">
                  <a:extLst>
                    <a:ext uri="{FF2B5EF4-FFF2-40B4-BE49-F238E27FC236}">
                      <a16:creationId xmlns:a16="http://schemas.microsoft.com/office/drawing/2014/main" id="{9A7EE4DC-BEE9-2940-CCEC-A8ED6F46B005}"/>
                    </a:ext>
                  </a:extLst>
                </p:cNvPr>
                <p:cNvSpPr/>
                <p:nvPr/>
              </p:nvSpPr>
              <p:spPr>
                <a:xfrm>
                  <a:off x="6761357" y="2230172"/>
                  <a:ext cx="71988" cy="74501"/>
                </a:xfrm>
                <a:custGeom>
                  <a:avLst/>
                  <a:gdLst>
                    <a:gd name="connsiteX0" fmla="*/ 19735 w 69073"/>
                    <a:gd name="connsiteY0" fmla="*/ 0 h 72414"/>
                    <a:gd name="connsiteX1" fmla="*/ 26314 w 69073"/>
                    <a:gd name="connsiteY1" fmla="*/ 16446 h 72414"/>
                    <a:gd name="connsiteX2" fmla="*/ 29603 w 69073"/>
                    <a:gd name="connsiteY2" fmla="*/ 26314 h 72414"/>
                    <a:gd name="connsiteX3" fmla="*/ 62495 w 69073"/>
                    <a:gd name="connsiteY3" fmla="*/ 29603 h 72414"/>
                    <a:gd name="connsiteX4" fmla="*/ 59206 w 69073"/>
                    <a:gd name="connsiteY4" fmla="*/ 62495 h 72414"/>
                    <a:gd name="connsiteX5" fmla="*/ 55917 w 69073"/>
                    <a:gd name="connsiteY5" fmla="*/ 52627 h 72414"/>
                    <a:gd name="connsiteX6" fmla="*/ 52627 w 69073"/>
                    <a:gd name="connsiteY6" fmla="*/ 26314 h 72414"/>
                    <a:gd name="connsiteX7" fmla="*/ 42760 w 69073"/>
                    <a:gd name="connsiteY7" fmla="*/ 23025 h 72414"/>
                    <a:gd name="connsiteX8" fmla="*/ 29603 w 69073"/>
                    <a:gd name="connsiteY8" fmla="*/ 19735 h 72414"/>
                    <a:gd name="connsiteX9" fmla="*/ 13157 w 69073"/>
                    <a:gd name="connsiteY9" fmla="*/ 23025 h 72414"/>
                    <a:gd name="connsiteX10" fmla="*/ 6578 w 69073"/>
                    <a:gd name="connsiteY10" fmla="*/ 39471 h 72414"/>
                    <a:gd name="connsiteX11" fmla="*/ 0 w 69073"/>
                    <a:gd name="connsiteY11" fmla="*/ 69073 h 72414"/>
                    <a:gd name="connsiteX12" fmla="*/ 13157 w 69073"/>
                    <a:gd name="connsiteY12" fmla="*/ 72363 h 72414"/>
                    <a:gd name="connsiteX13" fmla="*/ 46049 w 69073"/>
                    <a:gd name="connsiteY13" fmla="*/ 59206 h 72414"/>
                    <a:gd name="connsiteX14" fmla="*/ 69073 w 69073"/>
                    <a:gd name="connsiteY14" fmla="*/ 69073 h 7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73" h="72414">
                      <a:moveTo>
                        <a:pt x="19735" y="0"/>
                      </a:moveTo>
                      <a:cubicBezTo>
                        <a:pt x="21928" y="5482"/>
                        <a:pt x="24241" y="10918"/>
                        <a:pt x="26314" y="16446"/>
                      </a:cubicBezTo>
                      <a:cubicBezTo>
                        <a:pt x="27531" y="19692"/>
                        <a:pt x="26345" y="25129"/>
                        <a:pt x="29603" y="26314"/>
                      </a:cubicBezTo>
                      <a:cubicBezTo>
                        <a:pt x="39958" y="30080"/>
                        <a:pt x="51531" y="28507"/>
                        <a:pt x="62495" y="29603"/>
                      </a:cubicBezTo>
                      <a:cubicBezTo>
                        <a:pt x="61399" y="40567"/>
                        <a:pt x="62233" y="51900"/>
                        <a:pt x="59206" y="62495"/>
                      </a:cubicBezTo>
                      <a:cubicBezTo>
                        <a:pt x="58254" y="65829"/>
                        <a:pt x="56537" y="56038"/>
                        <a:pt x="55917" y="52627"/>
                      </a:cubicBezTo>
                      <a:cubicBezTo>
                        <a:pt x="54336" y="43930"/>
                        <a:pt x="56217" y="34391"/>
                        <a:pt x="52627" y="26314"/>
                      </a:cubicBezTo>
                      <a:cubicBezTo>
                        <a:pt x="51219" y="23146"/>
                        <a:pt x="46093" y="23978"/>
                        <a:pt x="42760" y="23025"/>
                      </a:cubicBezTo>
                      <a:cubicBezTo>
                        <a:pt x="38413" y="21783"/>
                        <a:pt x="33989" y="20832"/>
                        <a:pt x="29603" y="19735"/>
                      </a:cubicBezTo>
                      <a:cubicBezTo>
                        <a:pt x="24121" y="20832"/>
                        <a:pt x="17402" y="19387"/>
                        <a:pt x="13157" y="23025"/>
                      </a:cubicBezTo>
                      <a:cubicBezTo>
                        <a:pt x="8674" y="26868"/>
                        <a:pt x="8445" y="33870"/>
                        <a:pt x="6578" y="39471"/>
                      </a:cubicBezTo>
                      <a:cubicBezTo>
                        <a:pt x="4255" y="46438"/>
                        <a:pt x="1303" y="62556"/>
                        <a:pt x="0" y="69073"/>
                      </a:cubicBezTo>
                      <a:cubicBezTo>
                        <a:pt x="4386" y="70170"/>
                        <a:pt x="8659" y="72813"/>
                        <a:pt x="13157" y="72363"/>
                      </a:cubicBezTo>
                      <a:cubicBezTo>
                        <a:pt x="23315" y="71347"/>
                        <a:pt x="36751" y="63855"/>
                        <a:pt x="46049" y="59206"/>
                      </a:cubicBezTo>
                      <a:cubicBezTo>
                        <a:pt x="67255" y="66274"/>
                        <a:pt x="60881" y="60881"/>
                        <a:pt x="69073" y="69073"/>
                      </a:cubicBezTo>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フリーフォーム: 図形 40">
                  <a:extLst>
                    <a:ext uri="{FF2B5EF4-FFF2-40B4-BE49-F238E27FC236}">
                      <a16:creationId xmlns:a16="http://schemas.microsoft.com/office/drawing/2014/main" id="{47D222EC-F9DC-94B6-5F19-3F46CBA49249}"/>
                    </a:ext>
                  </a:extLst>
                </p:cNvPr>
                <p:cNvSpPr/>
                <p:nvPr/>
              </p:nvSpPr>
              <p:spPr>
                <a:xfrm>
                  <a:off x="6237996" y="2505096"/>
                  <a:ext cx="195769" cy="250417"/>
                </a:xfrm>
                <a:custGeom>
                  <a:avLst/>
                  <a:gdLst>
                    <a:gd name="connsiteX0" fmla="*/ 161135 w 187843"/>
                    <a:gd name="connsiteY0" fmla="*/ 36181 h 243401"/>
                    <a:gd name="connsiteX1" fmla="*/ 174292 w 187843"/>
                    <a:gd name="connsiteY1" fmla="*/ 59206 h 243401"/>
                    <a:gd name="connsiteX2" fmla="*/ 184159 w 187843"/>
                    <a:gd name="connsiteY2" fmla="*/ 62495 h 243401"/>
                    <a:gd name="connsiteX3" fmla="*/ 180870 w 187843"/>
                    <a:gd name="connsiteY3" fmla="*/ 98676 h 243401"/>
                    <a:gd name="connsiteX4" fmla="*/ 177581 w 187843"/>
                    <a:gd name="connsiteY4" fmla="*/ 108544 h 243401"/>
                    <a:gd name="connsiteX5" fmla="*/ 161135 w 187843"/>
                    <a:gd name="connsiteY5" fmla="*/ 121701 h 243401"/>
                    <a:gd name="connsiteX6" fmla="*/ 154556 w 187843"/>
                    <a:gd name="connsiteY6" fmla="*/ 128279 h 243401"/>
                    <a:gd name="connsiteX7" fmla="*/ 151267 w 187843"/>
                    <a:gd name="connsiteY7" fmla="*/ 141436 h 243401"/>
                    <a:gd name="connsiteX8" fmla="*/ 141400 w 187843"/>
                    <a:gd name="connsiteY8" fmla="*/ 171039 h 243401"/>
                    <a:gd name="connsiteX9" fmla="*/ 138110 w 187843"/>
                    <a:gd name="connsiteY9" fmla="*/ 180906 h 243401"/>
                    <a:gd name="connsiteX10" fmla="*/ 134821 w 187843"/>
                    <a:gd name="connsiteY10" fmla="*/ 190774 h 243401"/>
                    <a:gd name="connsiteX11" fmla="*/ 128243 w 187843"/>
                    <a:gd name="connsiteY11" fmla="*/ 203931 h 243401"/>
                    <a:gd name="connsiteX12" fmla="*/ 118375 w 187843"/>
                    <a:gd name="connsiteY12" fmla="*/ 223666 h 243401"/>
                    <a:gd name="connsiteX13" fmla="*/ 88772 w 187843"/>
                    <a:gd name="connsiteY13" fmla="*/ 240112 h 243401"/>
                    <a:gd name="connsiteX14" fmla="*/ 85483 w 187843"/>
                    <a:gd name="connsiteY14" fmla="*/ 207220 h 243401"/>
                    <a:gd name="connsiteX15" fmla="*/ 65748 w 187843"/>
                    <a:gd name="connsiteY15" fmla="*/ 210509 h 243401"/>
                    <a:gd name="connsiteX16" fmla="*/ 75615 w 187843"/>
                    <a:gd name="connsiteY16" fmla="*/ 233534 h 243401"/>
                    <a:gd name="connsiteX17" fmla="*/ 55880 w 187843"/>
                    <a:gd name="connsiteY17" fmla="*/ 243401 h 243401"/>
                    <a:gd name="connsiteX18" fmla="*/ 46012 w 187843"/>
                    <a:gd name="connsiteY18" fmla="*/ 240112 h 243401"/>
                    <a:gd name="connsiteX19" fmla="*/ 49302 w 187843"/>
                    <a:gd name="connsiteY19" fmla="*/ 200642 h 243401"/>
                    <a:gd name="connsiteX20" fmla="*/ 52591 w 187843"/>
                    <a:gd name="connsiteY20" fmla="*/ 180906 h 243401"/>
                    <a:gd name="connsiteX21" fmla="*/ 65748 w 187843"/>
                    <a:gd name="connsiteY21" fmla="*/ 161171 h 243401"/>
                    <a:gd name="connsiteX22" fmla="*/ 75615 w 187843"/>
                    <a:gd name="connsiteY22" fmla="*/ 157882 h 243401"/>
                    <a:gd name="connsiteX23" fmla="*/ 82194 w 187843"/>
                    <a:gd name="connsiteY23" fmla="*/ 151303 h 243401"/>
                    <a:gd name="connsiteX24" fmla="*/ 85483 w 187843"/>
                    <a:gd name="connsiteY24" fmla="*/ 138147 h 243401"/>
                    <a:gd name="connsiteX25" fmla="*/ 72326 w 187843"/>
                    <a:gd name="connsiteY25" fmla="*/ 108544 h 243401"/>
                    <a:gd name="connsiteX26" fmla="*/ 69037 w 187843"/>
                    <a:gd name="connsiteY26" fmla="*/ 98676 h 243401"/>
                    <a:gd name="connsiteX27" fmla="*/ 65748 w 187843"/>
                    <a:gd name="connsiteY27" fmla="*/ 72362 h 243401"/>
                    <a:gd name="connsiteX28" fmla="*/ 42723 w 187843"/>
                    <a:gd name="connsiteY28" fmla="*/ 75652 h 243401"/>
                    <a:gd name="connsiteX29" fmla="*/ 36145 w 187843"/>
                    <a:gd name="connsiteY29" fmla="*/ 98676 h 243401"/>
                    <a:gd name="connsiteX30" fmla="*/ 29566 w 187843"/>
                    <a:gd name="connsiteY30" fmla="*/ 105254 h 243401"/>
                    <a:gd name="connsiteX31" fmla="*/ 26277 w 187843"/>
                    <a:gd name="connsiteY31" fmla="*/ 115122 h 243401"/>
                    <a:gd name="connsiteX32" fmla="*/ 13120 w 187843"/>
                    <a:gd name="connsiteY32" fmla="*/ 101965 h 243401"/>
                    <a:gd name="connsiteX33" fmla="*/ 6542 w 187843"/>
                    <a:gd name="connsiteY33" fmla="*/ 92098 h 243401"/>
                    <a:gd name="connsiteX34" fmla="*/ 6542 w 187843"/>
                    <a:gd name="connsiteY34" fmla="*/ 26313 h 243401"/>
                    <a:gd name="connsiteX35" fmla="*/ 16410 w 187843"/>
                    <a:gd name="connsiteY35" fmla="*/ 23024 h 243401"/>
                    <a:gd name="connsiteX36" fmla="*/ 32856 w 187843"/>
                    <a:gd name="connsiteY36" fmla="*/ 19735 h 243401"/>
                    <a:gd name="connsiteX37" fmla="*/ 59169 w 187843"/>
                    <a:gd name="connsiteY37" fmla="*/ 0 h 243401"/>
                    <a:gd name="connsiteX38" fmla="*/ 78905 w 187843"/>
                    <a:gd name="connsiteY38" fmla="*/ 6578 h 243401"/>
                    <a:gd name="connsiteX39" fmla="*/ 85483 w 187843"/>
                    <a:gd name="connsiteY39" fmla="*/ 16446 h 243401"/>
                    <a:gd name="connsiteX40" fmla="*/ 88772 w 187843"/>
                    <a:gd name="connsiteY40" fmla="*/ 26313 h 243401"/>
                    <a:gd name="connsiteX41" fmla="*/ 115086 w 187843"/>
                    <a:gd name="connsiteY41" fmla="*/ 32892 h 243401"/>
                    <a:gd name="connsiteX42" fmla="*/ 147978 w 187843"/>
                    <a:gd name="connsiteY42" fmla="*/ 39470 h 243401"/>
                    <a:gd name="connsiteX43" fmla="*/ 161135 w 187843"/>
                    <a:gd name="connsiteY43" fmla="*/ 36181 h 24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7843" h="243401">
                      <a:moveTo>
                        <a:pt x="161135" y="36181"/>
                      </a:moveTo>
                      <a:cubicBezTo>
                        <a:pt x="165521" y="39470"/>
                        <a:pt x="165802" y="54112"/>
                        <a:pt x="174292" y="59206"/>
                      </a:cubicBezTo>
                      <a:cubicBezTo>
                        <a:pt x="177265" y="60990"/>
                        <a:pt x="180870" y="61399"/>
                        <a:pt x="184159" y="62495"/>
                      </a:cubicBezTo>
                      <a:cubicBezTo>
                        <a:pt x="190165" y="80513"/>
                        <a:pt x="188660" y="70111"/>
                        <a:pt x="180870" y="98676"/>
                      </a:cubicBezTo>
                      <a:cubicBezTo>
                        <a:pt x="179958" y="102021"/>
                        <a:pt x="179365" y="105571"/>
                        <a:pt x="177581" y="108544"/>
                      </a:cubicBezTo>
                      <a:cubicBezTo>
                        <a:pt x="173918" y="114649"/>
                        <a:pt x="166302" y="117567"/>
                        <a:pt x="161135" y="121701"/>
                      </a:cubicBezTo>
                      <a:cubicBezTo>
                        <a:pt x="158713" y="123638"/>
                        <a:pt x="156749" y="126086"/>
                        <a:pt x="154556" y="128279"/>
                      </a:cubicBezTo>
                      <a:cubicBezTo>
                        <a:pt x="153460" y="132665"/>
                        <a:pt x="152566" y="137106"/>
                        <a:pt x="151267" y="141436"/>
                      </a:cubicBezTo>
                      <a:cubicBezTo>
                        <a:pt x="148278" y="151399"/>
                        <a:pt x="144689" y="161172"/>
                        <a:pt x="141400" y="171039"/>
                      </a:cubicBezTo>
                      <a:lnTo>
                        <a:pt x="138110" y="180906"/>
                      </a:lnTo>
                      <a:cubicBezTo>
                        <a:pt x="137013" y="184195"/>
                        <a:pt x="136371" y="187673"/>
                        <a:pt x="134821" y="190774"/>
                      </a:cubicBezTo>
                      <a:cubicBezTo>
                        <a:pt x="132628" y="195160"/>
                        <a:pt x="130175" y="199424"/>
                        <a:pt x="128243" y="203931"/>
                      </a:cubicBezTo>
                      <a:cubicBezTo>
                        <a:pt x="124825" y="211905"/>
                        <a:pt x="125596" y="217347"/>
                        <a:pt x="118375" y="223666"/>
                      </a:cubicBezTo>
                      <a:cubicBezTo>
                        <a:pt x="104455" y="235847"/>
                        <a:pt x="102325" y="235595"/>
                        <a:pt x="88772" y="240112"/>
                      </a:cubicBezTo>
                      <a:cubicBezTo>
                        <a:pt x="87676" y="229148"/>
                        <a:pt x="92248" y="215918"/>
                        <a:pt x="85483" y="207220"/>
                      </a:cubicBezTo>
                      <a:cubicBezTo>
                        <a:pt x="81389" y="201956"/>
                        <a:pt x="70464" y="205793"/>
                        <a:pt x="65748" y="210509"/>
                      </a:cubicBezTo>
                      <a:cubicBezTo>
                        <a:pt x="61500" y="214757"/>
                        <a:pt x="73959" y="231049"/>
                        <a:pt x="75615" y="233534"/>
                      </a:cubicBezTo>
                      <a:cubicBezTo>
                        <a:pt x="70625" y="236861"/>
                        <a:pt x="62690" y="243401"/>
                        <a:pt x="55880" y="243401"/>
                      </a:cubicBezTo>
                      <a:cubicBezTo>
                        <a:pt x="52413" y="243401"/>
                        <a:pt x="49301" y="241208"/>
                        <a:pt x="46012" y="240112"/>
                      </a:cubicBezTo>
                      <a:cubicBezTo>
                        <a:pt x="47109" y="226955"/>
                        <a:pt x="47844" y="213764"/>
                        <a:pt x="49302" y="200642"/>
                      </a:cubicBezTo>
                      <a:cubicBezTo>
                        <a:pt x="50039" y="194013"/>
                        <a:pt x="50026" y="187062"/>
                        <a:pt x="52591" y="180906"/>
                      </a:cubicBezTo>
                      <a:cubicBezTo>
                        <a:pt x="55632" y="173608"/>
                        <a:pt x="58247" y="163671"/>
                        <a:pt x="65748" y="161171"/>
                      </a:cubicBezTo>
                      <a:lnTo>
                        <a:pt x="75615" y="157882"/>
                      </a:lnTo>
                      <a:cubicBezTo>
                        <a:pt x="77808" y="155689"/>
                        <a:pt x="80807" y="154077"/>
                        <a:pt x="82194" y="151303"/>
                      </a:cubicBezTo>
                      <a:cubicBezTo>
                        <a:pt x="84216" y="147260"/>
                        <a:pt x="85933" y="142645"/>
                        <a:pt x="85483" y="138147"/>
                      </a:cubicBezTo>
                      <a:cubicBezTo>
                        <a:pt x="84101" y="124329"/>
                        <a:pt x="79077" y="118669"/>
                        <a:pt x="72326" y="108544"/>
                      </a:cubicBezTo>
                      <a:cubicBezTo>
                        <a:pt x="71230" y="105255"/>
                        <a:pt x="69657" y="102087"/>
                        <a:pt x="69037" y="98676"/>
                      </a:cubicBezTo>
                      <a:cubicBezTo>
                        <a:pt x="67456" y="89979"/>
                        <a:pt x="72401" y="78183"/>
                        <a:pt x="65748" y="72362"/>
                      </a:cubicBezTo>
                      <a:cubicBezTo>
                        <a:pt x="59913" y="67257"/>
                        <a:pt x="50398" y="74555"/>
                        <a:pt x="42723" y="75652"/>
                      </a:cubicBezTo>
                      <a:cubicBezTo>
                        <a:pt x="42109" y="78108"/>
                        <a:pt x="38166" y="95307"/>
                        <a:pt x="36145" y="98676"/>
                      </a:cubicBezTo>
                      <a:cubicBezTo>
                        <a:pt x="34549" y="101335"/>
                        <a:pt x="31759" y="103061"/>
                        <a:pt x="29566" y="105254"/>
                      </a:cubicBezTo>
                      <a:cubicBezTo>
                        <a:pt x="28470" y="108543"/>
                        <a:pt x="29378" y="113571"/>
                        <a:pt x="26277" y="115122"/>
                      </a:cubicBezTo>
                      <a:cubicBezTo>
                        <a:pt x="15753" y="120385"/>
                        <a:pt x="14874" y="105472"/>
                        <a:pt x="13120" y="101965"/>
                      </a:cubicBezTo>
                      <a:cubicBezTo>
                        <a:pt x="11352" y="98429"/>
                        <a:pt x="8735" y="95387"/>
                        <a:pt x="6542" y="92098"/>
                      </a:cubicBezTo>
                      <a:cubicBezTo>
                        <a:pt x="-1570" y="67760"/>
                        <a:pt x="-2772" y="68225"/>
                        <a:pt x="6542" y="26313"/>
                      </a:cubicBezTo>
                      <a:cubicBezTo>
                        <a:pt x="7294" y="22928"/>
                        <a:pt x="13046" y="23865"/>
                        <a:pt x="16410" y="23024"/>
                      </a:cubicBezTo>
                      <a:cubicBezTo>
                        <a:pt x="21834" y="21668"/>
                        <a:pt x="27374" y="20831"/>
                        <a:pt x="32856" y="19735"/>
                      </a:cubicBezTo>
                      <a:cubicBezTo>
                        <a:pt x="51753" y="838"/>
                        <a:pt x="41947" y="5741"/>
                        <a:pt x="59169" y="0"/>
                      </a:cubicBezTo>
                      <a:cubicBezTo>
                        <a:pt x="65748" y="2193"/>
                        <a:pt x="73025" y="2903"/>
                        <a:pt x="78905" y="6578"/>
                      </a:cubicBezTo>
                      <a:cubicBezTo>
                        <a:pt x="82257" y="8673"/>
                        <a:pt x="83715" y="12910"/>
                        <a:pt x="85483" y="16446"/>
                      </a:cubicBezTo>
                      <a:cubicBezTo>
                        <a:pt x="87033" y="19547"/>
                        <a:pt x="85741" y="24629"/>
                        <a:pt x="88772" y="26313"/>
                      </a:cubicBezTo>
                      <a:cubicBezTo>
                        <a:pt x="96676" y="30704"/>
                        <a:pt x="106260" y="30931"/>
                        <a:pt x="115086" y="32892"/>
                      </a:cubicBezTo>
                      <a:cubicBezTo>
                        <a:pt x="126001" y="35318"/>
                        <a:pt x="137371" y="35934"/>
                        <a:pt x="147978" y="39470"/>
                      </a:cubicBezTo>
                      <a:cubicBezTo>
                        <a:pt x="160966" y="43800"/>
                        <a:pt x="156749" y="32892"/>
                        <a:pt x="161135" y="36181"/>
                      </a:cubicBezTo>
                      <a:close/>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30" name="テキスト ボックス 11">
              <a:extLst>
                <a:ext uri="{FF2B5EF4-FFF2-40B4-BE49-F238E27FC236}">
                  <a16:creationId xmlns:a16="http://schemas.microsoft.com/office/drawing/2014/main" id="{37ADDCB9-5EE7-15AC-7590-0A0F8A216B91}"/>
                </a:ext>
              </a:extLst>
            </p:cNvPr>
            <p:cNvSpPr txBox="1"/>
            <p:nvPr/>
          </p:nvSpPr>
          <p:spPr bwMode="auto">
            <a:xfrm>
              <a:off x="6538643" y="2728953"/>
              <a:ext cx="1186825" cy="451302"/>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ゾーン </a:t>
              </a:r>
            </a:p>
          </p:txBody>
        </p:sp>
        <p:sp>
          <p:nvSpPr>
            <p:cNvPr id="31" name="吹き出し: 左矢印 30">
              <a:extLst>
                <a:ext uri="{FF2B5EF4-FFF2-40B4-BE49-F238E27FC236}">
                  <a16:creationId xmlns:a16="http://schemas.microsoft.com/office/drawing/2014/main" id="{2F86F904-26C9-92F4-6B2D-E71A6B4B3283}"/>
                </a:ext>
              </a:extLst>
            </p:cNvPr>
            <p:cNvSpPr/>
            <p:nvPr/>
          </p:nvSpPr>
          <p:spPr>
            <a:xfrm>
              <a:off x="5409480" y="2767447"/>
              <a:ext cx="2709855" cy="1816092"/>
            </a:xfrm>
            <a:prstGeom prst="leftArrowCallout">
              <a:avLst>
                <a:gd name="adj1" fmla="val 25000"/>
                <a:gd name="adj2" fmla="val 25000"/>
                <a:gd name="adj3" fmla="val 26653"/>
                <a:gd name="adj4" fmla="val 774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2" name="グループ化 31">
              <a:extLst>
                <a:ext uri="{FF2B5EF4-FFF2-40B4-BE49-F238E27FC236}">
                  <a16:creationId xmlns:a16="http://schemas.microsoft.com/office/drawing/2014/main" id="{ACEAD7B0-CFD3-22AA-80A3-CD175D49C8F3}"/>
                </a:ext>
              </a:extLst>
            </p:cNvPr>
            <p:cNvGrpSpPr/>
            <p:nvPr/>
          </p:nvGrpSpPr>
          <p:grpSpPr>
            <a:xfrm>
              <a:off x="5777041" y="2740295"/>
              <a:ext cx="2514864" cy="1905296"/>
              <a:chOff x="6508253" y="2558251"/>
              <a:chExt cx="2055159" cy="1980485"/>
            </a:xfrm>
          </p:grpSpPr>
          <p:sp>
            <p:nvSpPr>
              <p:cNvPr id="33" name="テキスト ボックス 11">
                <a:extLst>
                  <a:ext uri="{FF2B5EF4-FFF2-40B4-BE49-F238E27FC236}">
                    <a16:creationId xmlns:a16="http://schemas.microsoft.com/office/drawing/2014/main" id="{9E3D6BD8-5B73-615F-22FC-977784CCB588}"/>
                  </a:ext>
                </a:extLst>
              </p:cNvPr>
              <p:cNvSpPr txBox="1"/>
              <p:nvPr/>
            </p:nvSpPr>
            <p:spPr bwMode="auto">
              <a:xfrm>
                <a:off x="6860586" y="2558251"/>
                <a:ext cx="1549552" cy="479884"/>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ゾーン・地域 </a:t>
                </a:r>
              </a:p>
            </p:txBody>
          </p:sp>
          <p:sp>
            <p:nvSpPr>
              <p:cNvPr id="34" name="テキスト ボックス 11">
                <a:extLst>
                  <a:ext uri="{FF2B5EF4-FFF2-40B4-BE49-F238E27FC236}">
                    <a16:creationId xmlns:a16="http://schemas.microsoft.com/office/drawing/2014/main" id="{2D946A97-0EE2-7461-2E8C-1F1590B9D21E}"/>
                  </a:ext>
                </a:extLst>
              </p:cNvPr>
              <p:cNvSpPr txBox="1"/>
              <p:nvPr/>
            </p:nvSpPr>
            <p:spPr bwMode="auto">
              <a:xfrm>
                <a:off x="6508253" y="2939124"/>
                <a:ext cx="2055159" cy="1599612"/>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b="1" dirty="0">
                    <a:solidFill>
                      <a:schemeClr val="accent4">
                        <a:lumMod val="20000"/>
                        <a:lumOff val="80000"/>
                      </a:schemeClr>
                    </a:solidFill>
                    <a:latin typeface="Meiryo UI" panose="020B0604030504040204" pitchFamily="50" charset="-128"/>
                    <a:ea typeface="Meiryo UI" panose="020B0604030504040204" pitchFamily="50" charset="-128"/>
                  </a:rPr>
                  <a:t>理　　事</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ja-JP" altLang="en-US" b="1" dirty="0">
                    <a:solidFill>
                      <a:schemeClr val="accent4">
                        <a:lumMod val="20000"/>
                        <a:lumOff val="80000"/>
                      </a:schemeClr>
                    </a:solidFill>
                    <a:latin typeface="Meiryo UI" panose="020B0604030504040204" pitchFamily="50" charset="-128"/>
                    <a:ea typeface="Meiryo UI" panose="020B0604030504040204" pitchFamily="50" charset="-128"/>
                  </a:rPr>
                  <a:t>地域ｺｰﾃﾞｨﾈｰﾀｰ</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en-US" altLang="ja-JP" sz="1100" b="1" dirty="0">
                    <a:solidFill>
                      <a:schemeClr val="accent4">
                        <a:lumMod val="20000"/>
                        <a:lumOff val="80000"/>
                      </a:schemeClr>
                    </a:solidFill>
                    <a:latin typeface="Meiryo UI" panose="020B0604030504040204" pitchFamily="50" charset="-128"/>
                    <a:ea typeface="Meiryo UI" panose="020B0604030504040204" pitchFamily="50" charset="-128"/>
                  </a:rPr>
                  <a:t>(RC,RRFC,RPIC,E/EMGA</a:t>
                </a:r>
              </a:p>
              <a:p>
                <a:pPr algn="ctr">
                  <a:defRPr/>
                </a:pPr>
                <a:r>
                  <a:rPr lang="ja-JP" altLang="en-US" sz="11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100" b="1" dirty="0" err="1">
                    <a:solidFill>
                      <a:schemeClr val="accent4">
                        <a:lumMod val="20000"/>
                        <a:lumOff val="80000"/>
                      </a:schemeClr>
                    </a:solidFill>
                    <a:latin typeface="Meiryo UI" panose="020B0604030504040204" pitchFamily="50" charset="-128"/>
                    <a:ea typeface="Meiryo UI" panose="020B0604030504040204" pitchFamily="50" charset="-128"/>
                  </a:rPr>
                  <a:t>etc</a:t>
                </a:r>
                <a:r>
                  <a:rPr lang="en-US" altLang="ja-JP" sz="1100" b="1" dirty="0">
                    <a:solidFill>
                      <a:schemeClr val="accent4">
                        <a:lumMod val="20000"/>
                        <a:lumOff val="80000"/>
                      </a:schemeClr>
                    </a:solidFill>
                    <a:latin typeface="Meiryo UI" panose="020B0604030504040204" pitchFamily="50" charset="-128"/>
                    <a:ea typeface="Meiryo UI" panose="020B0604030504040204" pitchFamily="50" charset="-128"/>
                  </a:rPr>
                  <a:t>)</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en-US" altLang="ja-JP" b="1">
                    <a:solidFill>
                      <a:schemeClr val="accent4">
                        <a:lumMod val="20000"/>
                        <a:lumOff val="80000"/>
                      </a:schemeClr>
                    </a:solidFill>
                    <a:latin typeface="Meiryo UI" panose="020B0604030504040204" pitchFamily="50" charset="-128"/>
                    <a:ea typeface="Meiryo UI" panose="020B0604030504040204" pitchFamily="50" charset="-128"/>
                  </a:rPr>
                  <a:t>RI</a:t>
                </a:r>
                <a:r>
                  <a:rPr lang="ja-JP" altLang="en-US" b="1">
                    <a:solidFill>
                      <a:schemeClr val="accent4">
                        <a:lumMod val="20000"/>
                        <a:lumOff val="80000"/>
                      </a:schemeClr>
                    </a:solidFill>
                    <a:latin typeface="Meiryo UI" panose="020B0604030504040204" pitchFamily="50" charset="-128"/>
                    <a:ea typeface="Meiryo UI" panose="020B0604030504040204" pitchFamily="50" charset="-128"/>
                  </a:rPr>
                  <a:t>ﾗｰﾆﾝｸﾞﾌｧｼﾘﾃｰﾀｰ</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ja-JP" altLang="en-US" b="1" dirty="0">
                    <a:solidFill>
                      <a:schemeClr val="accent4">
                        <a:lumMod val="20000"/>
                        <a:lumOff val="80000"/>
                      </a:schemeClr>
                    </a:solidFill>
                    <a:latin typeface="Meiryo UI" panose="020B0604030504040204" pitchFamily="50" charset="-128"/>
                    <a:ea typeface="Meiryo UI" panose="020B0604030504040204" pitchFamily="50" charset="-128"/>
                  </a:rPr>
                  <a:t>（</a:t>
                </a:r>
                <a:r>
                  <a:rPr lang="en-US" altLang="ja-JP" b="1" dirty="0">
                    <a:solidFill>
                      <a:schemeClr val="accent4">
                        <a:lumMod val="20000"/>
                        <a:lumOff val="80000"/>
                      </a:schemeClr>
                    </a:solidFill>
                    <a:latin typeface="Meiryo UI" panose="020B0604030504040204" pitchFamily="50" charset="-128"/>
                    <a:ea typeface="Meiryo UI" panose="020B0604030504040204" pitchFamily="50" charset="-128"/>
                  </a:rPr>
                  <a:t>RI</a:t>
                </a:r>
                <a:r>
                  <a:rPr lang="ja-JP" altLang="en-US" b="1" dirty="0">
                    <a:solidFill>
                      <a:schemeClr val="accent4">
                        <a:lumMod val="20000"/>
                        <a:lumOff val="80000"/>
                      </a:schemeClr>
                    </a:solidFill>
                    <a:latin typeface="Meiryo UI" panose="020B0604030504040204" pitchFamily="50" charset="-128"/>
                    <a:ea typeface="Meiryo UI" panose="020B0604030504040204" pitchFamily="50" charset="-128"/>
                  </a:rPr>
                  <a:t>研修リーダー）</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p:txBody>
          </p:sp>
        </p:grpSp>
      </p:grpSp>
      <p:grpSp>
        <p:nvGrpSpPr>
          <p:cNvPr id="49" name="グループ化 48">
            <a:extLst>
              <a:ext uri="{FF2B5EF4-FFF2-40B4-BE49-F238E27FC236}">
                <a16:creationId xmlns:a16="http://schemas.microsoft.com/office/drawing/2014/main" id="{EFEC0548-2717-D9D6-E5FE-4616C0AC6329}"/>
              </a:ext>
            </a:extLst>
          </p:cNvPr>
          <p:cNvGrpSpPr/>
          <p:nvPr/>
        </p:nvGrpSpPr>
        <p:grpSpPr>
          <a:xfrm>
            <a:off x="8297520" y="2882290"/>
            <a:ext cx="3595488" cy="2861268"/>
            <a:chOff x="8297520" y="2826535"/>
            <a:chExt cx="3595488" cy="2861268"/>
          </a:xfrm>
        </p:grpSpPr>
        <p:grpSp>
          <p:nvGrpSpPr>
            <p:cNvPr id="50" name="グループ化 49">
              <a:extLst>
                <a:ext uri="{FF2B5EF4-FFF2-40B4-BE49-F238E27FC236}">
                  <a16:creationId xmlns:a16="http://schemas.microsoft.com/office/drawing/2014/main" id="{6BC5B0AA-53DC-8B9E-6149-91BAE550E9B3}"/>
                </a:ext>
              </a:extLst>
            </p:cNvPr>
            <p:cNvGrpSpPr/>
            <p:nvPr/>
          </p:nvGrpSpPr>
          <p:grpSpPr>
            <a:xfrm>
              <a:off x="8297520" y="2826535"/>
              <a:ext cx="417039" cy="2861268"/>
              <a:chOff x="7170207" y="2904546"/>
              <a:chExt cx="417039" cy="2861268"/>
            </a:xfrm>
          </p:grpSpPr>
          <p:sp>
            <p:nvSpPr>
              <p:cNvPr id="73" name="角丸四角形 12">
                <a:extLst>
                  <a:ext uri="{FF2B5EF4-FFF2-40B4-BE49-F238E27FC236}">
                    <a16:creationId xmlns:a16="http://schemas.microsoft.com/office/drawing/2014/main" id="{B8705C55-795E-EA63-8557-BE7E06C33AFD}"/>
                  </a:ext>
                </a:extLst>
              </p:cNvPr>
              <p:cNvSpPr/>
              <p:nvPr/>
            </p:nvSpPr>
            <p:spPr bwMode="auto">
              <a:xfrm>
                <a:off x="7170207" y="2909452"/>
                <a:ext cx="387247"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74" name="テキスト ボックス 73">
                <a:extLst>
                  <a:ext uri="{FF2B5EF4-FFF2-40B4-BE49-F238E27FC236}">
                    <a16:creationId xmlns:a16="http://schemas.microsoft.com/office/drawing/2014/main" id="{A66F293E-43BA-2D1C-C320-6D35E554E037}"/>
                  </a:ext>
                </a:extLst>
              </p:cNvPr>
              <p:cNvSpPr txBox="1"/>
              <p:nvPr/>
            </p:nvSpPr>
            <p:spPr>
              <a:xfrm>
                <a:off x="7199999" y="2904546"/>
                <a:ext cx="387247" cy="2856362"/>
              </a:xfrm>
              <a:prstGeom prst="rect">
                <a:avLst/>
              </a:prstGeom>
              <a:noFill/>
            </p:spPr>
            <p:txBody>
              <a:bodyPr vert="eaVert" wrap="square" rtlCol="0">
                <a:spAutoFit/>
              </a:bodyPr>
              <a:lstStyle/>
              <a:p>
                <a:r>
                  <a:rPr lang="en-US" altLang="ja-JP" b="1" dirty="0">
                    <a:solidFill>
                      <a:schemeClr val="accent4">
                        <a:lumMod val="20000"/>
                        <a:lumOff val="80000"/>
                      </a:schemeClr>
                    </a:solidFill>
                  </a:rPr>
                  <a:t>(</a:t>
                </a:r>
                <a:r>
                  <a:rPr lang="ja-JP" altLang="en-US" b="1" dirty="0">
                    <a:solidFill>
                      <a:srgbClr val="FFFF00"/>
                    </a:solidFill>
                  </a:rPr>
                  <a:t>公財</a:t>
                </a:r>
                <a:r>
                  <a:rPr lang="en-US" altLang="ja-JP" b="1" dirty="0">
                    <a:solidFill>
                      <a:srgbClr val="FFFF00"/>
                    </a:solidFill>
                  </a:rPr>
                  <a:t>)</a:t>
                </a:r>
                <a:r>
                  <a:rPr lang="ja-JP" altLang="en-US" b="1" dirty="0">
                    <a:solidFill>
                      <a:srgbClr val="FFFF00"/>
                    </a:solidFill>
                  </a:rPr>
                  <a:t>ロータリー日本財団</a:t>
                </a:r>
                <a:endParaRPr lang="en-US" altLang="ja-JP" b="1" dirty="0">
                  <a:solidFill>
                    <a:srgbClr val="FFFF00"/>
                  </a:solidFill>
                </a:endParaRPr>
              </a:p>
            </p:txBody>
          </p:sp>
        </p:grpSp>
        <p:grpSp>
          <p:nvGrpSpPr>
            <p:cNvPr id="51" name="グループ化 50">
              <a:extLst>
                <a:ext uri="{FF2B5EF4-FFF2-40B4-BE49-F238E27FC236}">
                  <a16:creationId xmlns:a16="http://schemas.microsoft.com/office/drawing/2014/main" id="{23D9AC6D-0D21-5BA8-BF1A-9C11F1879683}"/>
                </a:ext>
              </a:extLst>
            </p:cNvPr>
            <p:cNvGrpSpPr/>
            <p:nvPr/>
          </p:nvGrpSpPr>
          <p:grpSpPr>
            <a:xfrm>
              <a:off x="10981709" y="2826535"/>
              <a:ext cx="461665" cy="2856362"/>
              <a:chOff x="9538115" y="2846467"/>
              <a:chExt cx="461665" cy="2856362"/>
            </a:xfrm>
          </p:grpSpPr>
          <p:sp>
            <p:nvSpPr>
              <p:cNvPr id="71" name="角丸四角形 12">
                <a:extLst>
                  <a:ext uri="{FF2B5EF4-FFF2-40B4-BE49-F238E27FC236}">
                    <a16:creationId xmlns:a16="http://schemas.microsoft.com/office/drawing/2014/main" id="{77A0F1B5-65A5-B6F5-18ED-B163EBB7F0C6}"/>
                  </a:ext>
                </a:extLst>
              </p:cNvPr>
              <p:cNvSpPr/>
              <p:nvPr/>
            </p:nvSpPr>
            <p:spPr bwMode="auto">
              <a:xfrm>
                <a:off x="9561076" y="2846467"/>
                <a:ext cx="424594" cy="2856362"/>
              </a:xfrm>
              <a:prstGeom prst="roundRect">
                <a:avLst>
                  <a:gd name="adj" fmla="val 14802"/>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72" name="テキスト ボックス 71">
                <a:extLst>
                  <a:ext uri="{FF2B5EF4-FFF2-40B4-BE49-F238E27FC236}">
                    <a16:creationId xmlns:a16="http://schemas.microsoft.com/office/drawing/2014/main" id="{A4F34FF5-A97B-E9F7-F490-F318294EDA07}"/>
                  </a:ext>
                </a:extLst>
              </p:cNvPr>
              <p:cNvSpPr txBox="1"/>
              <p:nvPr/>
            </p:nvSpPr>
            <p:spPr>
              <a:xfrm>
                <a:off x="9538115" y="3011903"/>
                <a:ext cx="461665" cy="2529250"/>
              </a:xfrm>
              <a:prstGeom prst="rect">
                <a:avLst/>
              </a:prstGeom>
              <a:noFill/>
            </p:spPr>
            <p:txBody>
              <a:bodyPr vert="eaVert" wrap="square" rtlCol="0">
                <a:spAutoFit/>
              </a:bodyPr>
              <a:lstStyle/>
              <a:p>
                <a:r>
                  <a:rPr lang="en-US" altLang="ja-JP" b="1" dirty="0">
                    <a:solidFill>
                      <a:schemeClr val="accent4">
                        <a:lumMod val="20000"/>
                        <a:lumOff val="80000"/>
                      </a:schemeClr>
                    </a:solidFill>
                  </a:rPr>
                  <a:t>(</a:t>
                </a:r>
                <a:r>
                  <a:rPr lang="ja-JP" altLang="en-US" b="1" dirty="0">
                    <a:solidFill>
                      <a:srgbClr val="FFFF00"/>
                    </a:solidFill>
                  </a:rPr>
                  <a:t>公財</a:t>
                </a:r>
                <a:r>
                  <a:rPr lang="en-US" altLang="ja-JP" b="1" dirty="0">
                    <a:solidFill>
                      <a:srgbClr val="FFFF00"/>
                    </a:solidFill>
                  </a:rPr>
                  <a:t>)</a:t>
                </a:r>
                <a:r>
                  <a:rPr lang="ja-JP" altLang="en-US" b="1" dirty="0">
                    <a:solidFill>
                      <a:srgbClr val="FFFF00"/>
                    </a:solidFill>
                  </a:rPr>
                  <a:t>米山梅吉記念館</a:t>
                </a:r>
                <a:endParaRPr lang="en-US" altLang="ja-JP" b="1" dirty="0">
                  <a:solidFill>
                    <a:srgbClr val="FFFF00"/>
                  </a:solidFill>
                </a:endParaRPr>
              </a:p>
            </p:txBody>
          </p:sp>
        </p:grpSp>
        <p:grpSp>
          <p:nvGrpSpPr>
            <p:cNvPr id="52" name="グループ化 51">
              <a:extLst>
                <a:ext uri="{FF2B5EF4-FFF2-40B4-BE49-F238E27FC236}">
                  <a16:creationId xmlns:a16="http://schemas.microsoft.com/office/drawing/2014/main" id="{A7ADF3CD-8ED2-4EB1-E598-E087487484F2}"/>
                </a:ext>
              </a:extLst>
            </p:cNvPr>
            <p:cNvGrpSpPr/>
            <p:nvPr/>
          </p:nvGrpSpPr>
          <p:grpSpPr>
            <a:xfrm>
              <a:off x="10549561" y="2826535"/>
              <a:ext cx="400111" cy="2856362"/>
              <a:chOff x="8924704" y="2873219"/>
              <a:chExt cx="400111" cy="2856362"/>
            </a:xfrm>
          </p:grpSpPr>
          <p:sp>
            <p:nvSpPr>
              <p:cNvPr id="69" name="角丸四角形 12">
                <a:extLst>
                  <a:ext uri="{FF2B5EF4-FFF2-40B4-BE49-F238E27FC236}">
                    <a16:creationId xmlns:a16="http://schemas.microsoft.com/office/drawing/2014/main" id="{220103E6-E441-6C4D-F10F-4536A59A67F6}"/>
                  </a:ext>
                </a:extLst>
              </p:cNvPr>
              <p:cNvSpPr/>
              <p:nvPr/>
            </p:nvSpPr>
            <p:spPr bwMode="auto">
              <a:xfrm>
                <a:off x="8931136" y="2873219"/>
                <a:ext cx="387247"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70" name="テキスト ボックス 69">
                <a:extLst>
                  <a:ext uri="{FF2B5EF4-FFF2-40B4-BE49-F238E27FC236}">
                    <a16:creationId xmlns:a16="http://schemas.microsoft.com/office/drawing/2014/main" id="{170E2E08-A978-B873-BAB5-865198FC5E2D}"/>
                  </a:ext>
                </a:extLst>
              </p:cNvPr>
              <p:cNvSpPr txBox="1"/>
              <p:nvPr/>
            </p:nvSpPr>
            <p:spPr>
              <a:xfrm>
                <a:off x="8924704" y="2964269"/>
                <a:ext cx="400111" cy="2731778"/>
              </a:xfrm>
              <a:prstGeom prst="rect">
                <a:avLst/>
              </a:prstGeom>
              <a:noFill/>
            </p:spPr>
            <p:txBody>
              <a:bodyPr vert="eaVert" wrap="square" rtlCol="0">
                <a:spAutoFit/>
              </a:bodyPr>
              <a:lstStyle/>
              <a:p>
                <a:r>
                  <a:rPr lang="en-US" altLang="ja-JP" sz="1400" b="1" dirty="0">
                    <a:solidFill>
                      <a:schemeClr val="accent4">
                        <a:lumMod val="20000"/>
                        <a:lumOff val="80000"/>
                      </a:schemeClr>
                    </a:solidFill>
                  </a:rPr>
                  <a:t>(</a:t>
                </a:r>
                <a:r>
                  <a:rPr lang="ja-JP" altLang="en-US" sz="1400" b="1" dirty="0">
                    <a:solidFill>
                      <a:srgbClr val="FFFF00"/>
                    </a:solidFill>
                  </a:rPr>
                  <a:t>公財</a:t>
                </a:r>
                <a:r>
                  <a:rPr lang="en-US" altLang="ja-JP" sz="1400" b="1" dirty="0">
                    <a:solidFill>
                      <a:srgbClr val="FFFF00"/>
                    </a:solidFill>
                  </a:rPr>
                  <a:t>)</a:t>
                </a:r>
                <a:r>
                  <a:rPr lang="ja-JP" altLang="en-US" sz="1400" b="1" dirty="0">
                    <a:solidFill>
                      <a:srgbClr val="FFFF00"/>
                    </a:solidFill>
                  </a:rPr>
                  <a:t>ロータリー米山記念奨学会</a:t>
                </a:r>
                <a:endParaRPr lang="en-US" altLang="ja-JP" sz="1400" b="1" dirty="0">
                  <a:solidFill>
                    <a:srgbClr val="FFFF00"/>
                  </a:solidFill>
                </a:endParaRPr>
              </a:p>
            </p:txBody>
          </p:sp>
        </p:grpSp>
        <p:grpSp>
          <p:nvGrpSpPr>
            <p:cNvPr id="53" name="グループ化 52">
              <a:extLst>
                <a:ext uri="{FF2B5EF4-FFF2-40B4-BE49-F238E27FC236}">
                  <a16:creationId xmlns:a16="http://schemas.microsoft.com/office/drawing/2014/main" id="{358A5454-C814-BCAA-5514-AC98485A6483}"/>
                </a:ext>
              </a:extLst>
            </p:cNvPr>
            <p:cNvGrpSpPr/>
            <p:nvPr/>
          </p:nvGrpSpPr>
          <p:grpSpPr>
            <a:xfrm>
              <a:off x="9198412" y="2826535"/>
              <a:ext cx="914097" cy="2856362"/>
              <a:chOff x="9985553" y="3014167"/>
              <a:chExt cx="914097" cy="2856362"/>
            </a:xfrm>
          </p:grpSpPr>
          <p:sp>
            <p:nvSpPr>
              <p:cNvPr id="67" name="角丸四角形 12">
                <a:extLst>
                  <a:ext uri="{FF2B5EF4-FFF2-40B4-BE49-F238E27FC236}">
                    <a16:creationId xmlns:a16="http://schemas.microsoft.com/office/drawing/2014/main" id="{92ADAD05-C15A-2365-78B9-368230A4FD98}"/>
                  </a:ext>
                </a:extLst>
              </p:cNvPr>
              <p:cNvSpPr/>
              <p:nvPr/>
            </p:nvSpPr>
            <p:spPr bwMode="auto">
              <a:xfrm>
                <a:off x="10114162" y="3014167"/>
                <a:ext cx="762917" cy="2856362"/>
              </a:xfrm>
              <a:prstGeom prst="roundRect">
                <a:avLst>
                  <a:gd name="adj" fmla="val 7927"/>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68" name="テキスト ボックス 67">
                <a:extLst>
                  <a:ext uri="{FF2B5EF4-FFF2-40B4-BE49-F238E27FC236}">
                    <a16:creationId xmlns:a16="http://schemas.microsoft.com/office/drawing/2014/main" id="{BA07CD33-F918-5AB0-6340-8D2C71824C35}"/>
                  </a:ext>
                </a:extLst>
              </p:cNvPr>
              <p:cNvSpPr txBox="1"/>
              <p:nvPr/>
            </p:nvSpPr>
            <p:spPr>
              <a:xfrm>
                <a:off x="9985553" y="3131072"/>
                <a:ext cx="914097" cy="2680708"/>
              </a:xfrm>
              <a:prstGeom prst="rect">
                <a:avLst/>
              </a:prstGeom>
              <a:noFill/>
            </p:spPr>
            <p:txBody>
              <a:bodyPr vert="eaVert" wrap="square" rtlCol="0">
                <a:spAutoFit/>
              </a:bodyPr>
              <a:lstStyle/>
              <a:p>
                <a:r>
                  <a:rPr lang="en-US" altLang="ja-JP" sz="1400" b="1" dirty="0">
                    <a:solidFill>
                      <a:schemeClr val="accent4">
                        <a:lumMod val="20000"/>
                        <a:lumOff val="80000"/>
                      </a:schemeClr>
                    </a:solidFill>
                  </a:rPr>
                  <a:t>(</a:t>
                </a:r>
                <a:r>
                  <a:rPr lang="ja-JP" altLang="en-US" sz="1400" b="1" dirty="0">
                    <a:solidFill>
                      <a:srgbClr val="FFFF00"/>
                    </a:solidFill>
                  </a:rPr>
                  <a:t>一社</a:t>
                </a:r>
                <a:r>
                  <a:rPr lang="en-US" altLang="ja-JP" sz="1400" b="1" dirty="0">
                    <a:solidFill>
                      <a:srgbClr val="FFFF00"/>
                    </a:solidFill>
                  </a:rPr>
                  <a:t>)</a:t>
                </a:r>
                <a:r>
                  <a:rPr lang="ja-JP" altLang="en-US" sz="1400" b="1" dirty="0">
                    <a:solidFill>
                      <a:srgbClr val="FFFF00"/>
                    </a:solidFill>
                  </a:rPr>
                  <a:t>国際ロータリー</a:t>
                </a:r>
                <a:endParaRPr lang="en-US" altLang="ja-JP" sz="1400" b="1" dirty="0">
                  <a:solidFill>
                    <a:srgbClr val="FFFF00"/>
                  </a:solidFill>
                </a:endParaRPr>
              </a:p>
              <a:p>
                <a:r>
                  <a:rPr lang="ja-JP" altLang="en-US" sz="1400" b="1" dirty="0">
                    <a:solidFill>
                      <a:srgbClr val="FFFF00"/>
                    </a:solidFill>
                  </a:rPr>
                  <a:t> 日本青少年交換多地区合同事業　　</a:t>
                </a:r>
                <a:endParaRPr lang="en-US" altLang="ja-JP" sz="1400" b="1" dirty="0">
                  <a:solidFill>
                    <a:srgbClr val="FFFF00"/>
                  </a:solidFill>
                </a:endParaRPr>
              </a:p>
              <a:p>
                <a:r>
                  <a:rPr lang="ja-JP" altLang="en-US" sz="1400" b="1" dirty="0">
                    <a:solidFill>
                      <a:srgbClr val="FFFF00"/>
                    </a:solidFill>
                  </a:rPr>
                  <a:t>　　　　　機構</a:t>
                </a:r>
                <a:endParaRPr lang="en-US" altLang="ja-JP" sz="1400" b="1" dirty="0">
                  <a:solidFill>
                    <a:srgbClr val="FFFF00"/>
                  </a:solidFill>
                </a:endParaRPr>
              </a:p>
            </p:txBody>
          </p:sp>
        </p:grpSp>
        <p:grpSp>
          <p:nvGrpSpPr>
            <p:cNvPr id="54" name="グループ化 53">
              <a:extLst>
                <a:ext uri="{FF2B5EF4-FFF2-40B4-BE49-F238E27FC236}">
                  <a16:creationId xmlns:a16="http://schemas.microsoft.com/office/drawing/2014/main" id="{A0F0CBFB-C696-4BFC-3181-53964CFCD403}"/>
                </a:ext>
              </a:extLst>
            </p:cNvPr>
            <p:cNvGrpSpPr/>
            <p:nvPr/>
          </p:nvGrpSpPr>
          <p:grpSpPr>
            <a:xfrm>
              <a:off x="10094328" y="2826535"/>
              <a:ext cx="461665" cy="2856362"/>
              <a:chOff x="11530551" y="2961046"/>
              <a:chExt cx="461665" cy="2856362"/>
            </a:xfrm>
          </p:grpSpPr>
          <p:sp>
            <p:nvSpPr>
              <p:cNvPr id="61" name="角丸四角形 12">
                <a:extLst>
                  <a:ext uri="{FF2B5EF4-FFF2-40B4-BE49-F238E27FC236}">
                    <a16:creationId xmlns:a16="http://schemas.microsoft.com/office/drawing/2014/main" id="{762D81D8-3BF0-ACB8-C571-758D99DD2DDB}"/>
                  </a:ext>
                </a:extLst>
              </p:cNvPr>
              <p:cNvSpPr/>
              <p:nvPr/>
            </p:nvSpPr>
            <p:spPr bwMode="auto">
              <a:xfrm>
                <a:off x="11567760" y="2961046"/>
                <a:ext cx="387247"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grpSp>
            <p:nvGrpSpPr>
              <p:cNvPr id="62" name="グループ化 61">
                <a:extLst>
                  <a:ext uri="{FF2B5EF4-FFF2-40B4-BE49-F238E27FC236}">
                    <a16:creationId xmlns:a16="http://schemas.microsoft.com/office/drawing/2014/main" id="{D7298752-4D63-3771-7F26-0FC77FAF9984}"/>
                  </a:ext>
                </a:extLst>
              </p:cNvPr>
              <p:cNvGrpSpPr/>
              <p:nvPr/>
            </p:nvGrpSpPr>
            <p:grpSpPr>
              <a:xfrm>
                <a:off x="11530551" y="3322665"/>
                <a:ext cx="461665" cy="2056297"/>
                <a:chOff x="5405316" y="1773141"/>
                <a:chExt cx="461665" cy="2056297"/>
              </a:xfrm>
            </p:grpSpPr>
            <p:sp>
              <p:nvSpPr>
                <p:cNvPr id="63" name="テキスト ボックス 62">
                  <a:extLst>
                    <a:ext uri="{FF2B5EF4-FFF2-40B4-BE49-F238E27FC236}">
                      <a16:creationId xmlns:a16="http://schemas.microsoft.com/office/drawing/2014/main" id="{58B1FA0B-091C-4CCD-42C1-9296C200279D}"/>
                    </a:ext>
                  </a:extLst>
                </p:cNvPr>
                <p:cNvSpPr txBox="1"/>
                <p:nvPr/>
              </p:nvSpPr>
              <p:spPr>
                <a:xfrm>
                  <a:off x="5448410" y="1773141"/>
                  <a:ext cx="294199" cy="369332"/>
                </a:xfrm>
                <a:prstGeom prst="rect">
                  <a:avLst/>
                </a:prstGeom>
                <a:noFill/>
              </p:spPr>
              <p:txBody>
                <a:bodyPr wrap="square" rtlCol="0">
                  <a:spAutoFit/>
                </a:bodyPr>
                <a:lstStyle/>
                <a:p>
                  <a:r>
                    <a:rPr kumimoji="1" lang="en-US" altLang="ja-JP" b="1" dirty="0">
                      <a:solidFill>
                        <a:srgbClr val="FFFF00"/>
                      </a:solidFill>
                      <a:latin typeface="Meiryo UI" panose="020B0604030504040204" pitchFamily="50" charset="-128"/>
                      <a:ea typeface="Meiryo UI" panose="020B0604030504040204" pitchFamily="50" charset="-128"/>
                    </a:rPr>
                    <a:t>R</a:t>
                  </a:r>
                </a:p>
              </p:txBody>
            </p:sp>
            <p:sp>
              <p:nvSpPr>
                <p:cNvPr id="64" name="テキスト ボックス 63">
                  <a:extLst>
                    <a:ext uri="{FF2B5EF4-FFF2-40B4-BE49-F238E27FC236}">
                      <a16:creationId xmlns:a16="http://schemas.microsoft.com/office/drawing/2014/main" id="{57E4C3EA-6DC5-D434-3A6D-2619ECB72221}"/>
                    </a:ext>
                  </a:extLst>
                </p:cNvPr>
                <p:cNvSpPr txBox="1"/>
                <p:nvPr/>
              </p:nvSpPr>
              <p:spPr>
                <a:xfrm>
                  <a:off x="5478890" y="2087659"/>
                  <a:ext cx="294199" cy="369332"/>
                </a:xfrm>
                <a:prstGeom prst="rect">
                  <a:avLst/>
                </a:prstGeom>
                <a:noFill/>
              </p:spPr>
              <p:txBody>
                <a:bodyPr wrap="square" rtlCol="0">
                  <a:spAutoFit/>
                </a:bodyPr>
                <a:lstStyle/>
                <a:p>
                  <a:r>
                    <a:rPr lang="en-US" altLang="ja-JP" b="1" dirty="0">
                      <a:solidFill>
                        <a:srgbClr val="FFFF00"/>
                      </a:solidFill>
                      <a:latin typeface="Meiryo UI" panose="020B0604030504040204" pitchFamily="50" charset="-128"/>
                      <a:ea typeface="Meiryo UI" panose="020B0604030504040204" pitchFamily="50" charset="-128"/>
                    </a:rPr>
                    <a:t>L</a:t>
                  </a:r>
                  <a:endParaRPr kumimoji="1" lang="en-US" altLang="ja-JP" b="1" dirty="0">
                    <a:solidFill>
                      <a:srgbClr val="FFFF00"/>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73866D21-7E5C-D805-1CDD-44DDC9491DE7}"/>
                    </a:ext>
                  </a:extLst>
                </p:cNvPr>
                <p:cNvSpPr txBox="1"/>
                <p:nvPr/>
              </p:nvSpPr>
              <p:spPr>
                <a:xfrm>
                  <a:off x="5489050" y="2412337"/>
                  <a:ext cx="294199" cy="369332"/>
                </a:xfrm>
                <a:prstGeom prst="rect">
                  <a:avLst/>
                </a:prstGeom>
                <a:noFill/>
              </p:spPr>
              <p:txBody>
                <a:bodyPr wrap="square" rtlCol="0">
                  <a:spAutoFit/>
                </a:bodyPr>
                <a:lstStyle/>
                <a:p>
                  <a:r>
                    <a:rPr lang="en-US" altLang="ja-JP" b="1" dirty="0">
                      <a:solidFill>
                        <a:srgbClr val="FFFF00"/>
                      </a:solidFill>
                      <a:latin typeface="Meiryo UI" panose="020B0604030504040204" pitchFamily="50" charset="-128"/>
                      <a:ea typeface="Meiryo UI" panose="020B0604030504040204" pitchFamily="50" charset="-128"/>
                    </a:rPr>
                    <a:t>I</a:t>
                  </a:r>
                  <a:endParaRPr kumimoji="1" lang="en-US" altLang="ja-JP" b="1" dirty="0">
                    <a:solidFill>
                      <a:srgbClr val="FFFF00"/>
                    </a:solidFill>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1A71CE54-47E6-F143-1659-6090CF300AE4}"/>
                    </a:ext>
                  </a:extLst>
                </p:cNvPr>
                <p:cNvSpPr txBox="1"/>
                <p:nvPr/>
              </p:nvSpPr>
              <p:spPr>
                <a:xfrm>
                  <a:off x="5405316" y="2801990"/>
                  <a:ext cx="461665" cy="1027448"/>
                </a:xfrm>
                <a:prstGeom prst="rect">
                  <a:avLst/>
                </a:prstGeom>
                <a:noFill/>
              </p:spPr>
              <p:txBody>
                <a:bodyPr vert="eaVert" wrap="square" rtlCol="0">
                  <a:spAutoFit/>
                </a:bodyPr>
                <a:lstStyle/>
                <a:p>
                  <a:r>
                    <a:rPr lang="ja-JP" altLang="en-US" b="1" dirty="0">
                      <a:solidFill>
                        <a:srgbClr val="FFFF00"/>
                      </a:solidFill>
                    </a:rPr>
                    <a:t>日本支部</a:t>
                  </a:r>
                  <a:endParaRPr lang="en-US" altLang="ja-JP" b="1" dirty="0">
                    <a:solidFill>
                      <a:srgbClr val="FFFF00"/>
                    </a:solidFill>
                  </a:endParaRPr>
                </a:p>
              </p:txBody>
            </p:sp>
          </p:grpSp>
        </p:grpSp>
        <p:grpSp>
          <p:nvGrpSpPr>
            <p:cNvPr id="55" name="グループ化 54">
              <a:extLst>
                <a:ext uri="{FF2B5EF4-FFF2-40B4-BE49-F238E27FC236}">
                  <a16:creationId xmlns:a16="http://schemas.microsoft.com/office/drawing/2014/main" id="{E78D1AD1-B338-29C8-1105-59C501900F4E}"/>
                </a:ext>
              </a:extLst>
            </p:cNvPr>
            <p:cNvGrpSpPr/>
            <p:nvPr/>
          </p:nvGrpSpPr>
          <p:grpSpPr>
            <a:xfrm>
              <a:off x="8647443" y="2826535"/>
              <a:ext cx="615553" cy="2856362"/>
              <a:chOff x="10732608" y="2865171"/>
              <a:chExt cx="615553" cy="2856362"/>
            </a:xfrm>
          </p:grpSpPr>
          <p:sp>
            <p:nvSpPr>
              <p:cNvPr id="59" name="角丸四角形 12">
                <a:extLst>
                  <a:ext uri="{FF2B5EF4-FFF2-40B4-BE49-F238E27FC236}">
                    <a16:creationId xmlns:a16="http://schemas.microsoft.com/office/drawing/2014/main" id="{9C64C7DA-8E5B-FBFB-C7B5-C05CB6836739}"/>
                  </a:ext>
                </a:extLst>
              </p:cNvPr>
              <p:cNvSpPr/>
              <p:nvPr/>
            </p:nvSpPr>
            <p:spPr bwMode="auto">
              <a:xfrm>
                <a:off x="10828417" y="2865171"/>
                <a:ext cx="510645"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60" name="テキスト ボックス 59">
                <a:extLst>
                  <a:ext uri="{FF2B5EF4-FFF2-40B4-BE49-F238E27FC236}">
                    <a16:creationId xmlns:a16="http://schemas.microsoft.com/office/drawing/2014/main" id="{C297DD67-7FE9-C072-2B3E-1F909061935F}"/>
                  </a:ext>
                </a:extLst>
              </p:cNvPr>
              <p:cNvSpPr txBox="1"/>
              <p:nvPr/>
            </p:nvSpPr>
            <p:spPr>
              <a:xfrm>
                <a:off x="10732608" y="2913833"/>
                <a:ext cx="615553" cy="2680708"/>
              </a:xfrm>
              <a:prstGeom prst="rect">
                <a:avLst/>
              </a:prstGeom>
              <a:noFill/>
            </p:spPr>
            <p:txBody>
              <a:bodyPr vert="eaVert" wrap="square" rtlCol="0">
                <a:spAutoFit/>
              </a:bodyPr>
              <a:lstStyle/>
              <a:p>
                <a:r>
                  <a:rPr lang="en-US" altLang="ja-JP" sz="1400" b="1" dirty="0">
                    <a:solidFill>
                      <a:schemeClr val="accent4">
                        <a:lumMod val="20000"/>
                        <a:lumOff val="80000"/>
                      </a:schemeClr>
                    </a:solidFill>
                  </a:rPr>
                  <a:t>(</a:t>
                </a:r>
                <a:r>
                  <a:rPr lang="ja-JP" altLang="en-US" sz="1400" b="1" dirty="0">
                    <a:solidFill>
                      <a:srgbClr val="FFFF00"/>
                    </a:solidFill>
                  </a:rPr>
                  <a:t>一社</a:t>
                </a:r>
                <a:r>
                  <a:rPr lang="en-US" altLang="ja-JP" sz="1400" b="1" dirty="0">
                    <a:solidFill>
                      <a:srgbClr val="FFFF00"/>
                    </a:solidFill>
                  </a:rPr>
                  <a:t>)</a:t>
                </a:r>
                <a:r>
                  <a:rPr lang="ja-JP" altLang="en-US" sz="1400" b="1" dirty="0">
                    <a:solidFill>
                      <a:srgbClr val="FFFF00"/>
                    </a:solidFill>
                  </a:rPr>
                  <a:t>ロータリーの友事務所</a:t>
                </a:r>
                <a:endParaRPr lang="en-US" altLang="ja-JP" sz="1400" b="1" dirty="0">
                  <a:solidFill>
                    <a:srgbClr val="FFFF00"/>
                  </a:solidFill>
                </a:endParaRPr>
              </a:p>
              <a:p>
                <a:r>
                  <a:rPr lang="ja-JP" altLang="en-US" sz="1400" b="1" dirty="0">
                    <a:solidFill>
                      <a:srgbClr val="FFFF00"/>
                    </a:solidFill>
                  </a:rPr>
                  <a:t>ロータリーの友委員会</a:t>
                </a:r>
                <a:endParaRPr lang="en-US" altLang="ja-JP" sz="1400" b="1" dirty="0">
                  <a:solidFill>
                    <a:srgbClr val="FFFF00"/>
                  </a:solidFill>
                </a:endParaRPr>
              </a:p>
            </p:txBody>
          </p:sp>
        </p:grpSp>
        <p:grpSp>
          <p:nvGrpSpPr>
            <p:cNvPr id="56" name="グループ化 55">
              <a:extLst>
                <a:ext uri="{FF2B5EF4-FFF2-40B4-BE49-F238E27FC236}">
                  <a16:creationId xmlns:a16="http://schemas.microsoft.com/office/drawing/2014/main" id="{D4A222C6-6A8C-EA90-E456-6F5A4A68219F}"/>
                </a:ext>
              </a:extLst>
            </p:cNvPr>
            <p:cNvGrpSpPr/>
            <p:nvPr/>
          </p:nvGrpSpPr>
          <p:grpSpPr>
            <a:xfrm>
              <a:off x="11431343" y="2826535"/>
              <a:ext cx="461665" cy="2856362"/>
              <a:chOff x="5685790" y="3246796"/>
              <a:chExt cx="461665" cy="2856362"/>
            </a:xfrm>
          </p:grpSpPr>
          <p:sp>
            <p:nvSpPr>
              <p:cNvPr id="57" name="角丸四角形 12">
                <a:extLst>
                  <a:ext uri="{FF2B5EF4-FFF2-40B4-BE49-F238E27FC236}">
                    <a16:creationId xmlns:a16="http://schemas.microsoft.com/office/drawing/2014/main" id="{1FB879F4-572A-9FC4-0C95-4A9969B851C6}"/>
                  </a:ext>
                </a:extLst>
              </p:cNvPr>
              <p:cNvSpPr/>
              <p:nvPr/>
            </p:nvSpPr>
            <p:spPr bwMode="auto">
              <a:xfrm>
                <a:off x="5731453" y="3246796"/>
                <a:ext cx="387247"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58" name="テキスト ボックス 57">
                <a:extLst>
                  <a:ext uri="{FF2B5EF4-FFF2-40B4-BE49-F238E27FC236}">
                    <a16:creationId xmlns:a16="http://schemas.microsoft.com/office/drawing/2014/main" id="{F38F43B9-1E1F-F9AB-F741-865D32CFC30C}"/>
                  </a:ext>
                </a:extLst>
              </p:cNvPr>
              <p:cNvSpPr txBox="1"/>
              <p:nvPr/>
            </p:nvSpPr>
            <p:spPr>
              <a:xfrm>
                <a:off x="5685790" y="3693295"/>
                <a:ext cx="461665" cy="2222250"/>
              </a:xfrm>
              <a:prstGeom prst="rect">
                <a:avLst/>
              </a:prstGeom>
              <a:noFill/>
            </p:spPr>
            <p:txBody>
              <a:bodyPr vert="eaVert" wrap="square" rtlCol="0">
                <a:spAutoFit/>
              </a:bodyPr>
              <a:lstStyle/>
              <a:p>
                <a:r>
                  <a:rPr lang="ja-JP" altLang="en-US" b="1" dirty="0">
                    <a:solidFill>
                      <a:srgbClr val="FFFF00"/>
                    </a:solidFill>
                  </a:rPr>
                  <a:t>ロータリー文庫</a:t>
                </a:r>
                <a:endParaRPr lang="en-US" altLang="ja-JP" b="1" dirty="0">
                  <a:solidFill>
                    <a:srgbClr val="FFFF00"/>
                  </a:solidFill>
                </a:endParaRPr>
              </a:p>
            </p:txBody>
          </p:sp>
        </p:grpSp>
      </p:grpSp>
      <p:sp>
        <p:nvSpPr>
          <p:cNvPr id="75" name="正方形/長方形 74">
            <a:extLst>
              <a:ext uri="{FF2B5EF4-FFF2-40B4-BE49-F238E27FC236}">
                <a16:creationId xmlns:a16="http://schemas.microsoft.com/office/drawing/2014/main" id="{EB2C915C-B888-51B6-9E05-BA03E23FBE46}"/>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Title 1">
            <a:extLst>
              <a:ext uri="{FF2B5EF4-FFF2-40B4-BE49-F238E27FC236}">
                <a16:creationId xmlns:a16="http://schemas.microsoft.com/office/drawing/2014/main" id="{E847E24E-613D-22DD-66C8-E349B8AD6E19}"/>
              </a:ext>
            </a:extLst>
          </p:cNvPr>
          <p:cNvSpPr txBox="1">
            <a:spLocks/>
          </p:cNvSpPr>
          <p:nvPr/>
        </p:nvSpPr>
        <p:spPr bwMode="auto">
          <a:xfrm>
            <a:off x="2855587" y="125872"/>
            <a:ext cx="93853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a:t>
            </a:r>
            <a:r>
              <a:rPr lang="en-US" altLang="ja-JP" sz="3600" b="1" dirty="0">
                <a:solidFill>
                  <a:schemeClr val="bg1"/>
                </a:solidFill>
                <a:latin typeface="Meiryo UI" panose="020B0604030504040204" pitchFamily="50" charset="-128"/>
                <a:ea typeface="Meiryo UI" panose="020B0604030504040204" pitchFamily="50" charset="-128"/>
              </a:rPr>
              <a:t>Rotary</a:t>
            </a:r>
            <a:r>
              <a:rPr lang="ja-JP" altLang="en-US" sz="3600" b="1" dirty="0">
                <a:solidFill>
                  <a:schemeClr val="bg1"/>
                </a:solidFill>
                <a:latin typeface="Meiryo UI" panose="020B0604030504040204" pitchFamily="50" charset="-128"/>
                <a:ea typeface="Meiryo UI" panose="020B0604030504040204" pitchFamily="50" charset="-128"/>
              </a:rPr>
              <a:t>”を学ぶ</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77" name="グループ化 76">
            <a:extLst>
              <a:ext uri="{FF2B5EF4-FFF2-40B4-BE49-F238E27FC236}">
                <a16:creationId xmlns:a16="http://schemas.microsoft.com/office/drawing/2014/main" id="{1FE9490C-1FCC-8E9D-AA8D-AD783F08F14B}"/>
              </a:ext>
            </a:extLst>
          </p:cNvPr>
          <p:cNvGrpSpPr/>
          <p:nvPr/>
        </p:nvGrpSpPr>
        <p:grpSpPr>
          <a:xfrm>
            <a:off x="1034367" y="731070"/>
            <a:ext cx="9796510" cy="1503889"/>
            <a:chOff x="1034367" y="731070"/>
            <a:chExt cx="9796510" cy="1503889"/>
          </a:xfrm>
        </p:grpSpPr>
        <p:grpSp>
          <p:nvGrpSpPr>
            <p:cNvPr id="78" name="グループ化 77">
              <a:extLst>
                <a:ext uri="{FF2B5EF4-FFF2-40B4-BE49-F238E27FC236}">
                  <a16:creationId xmlns:a16="http://schemas.microsoft.com/office/drawing/2014/main" id="{48BF4CD1-BF57-AF0E-7E4A-01D2E7AF76AC}"/>
                </a:ext>
              </a:extLst>
            </p:cNvPr>
            <p:cNvGrpSpPr/>
            <p:nvPr/>
          </p:nvGrpSpPr>
          <p:grpSpPr>
            <a:xfrm>
              <a:off x="1034367" y="733811"/>
              <a:ext cx="9796510" cy="1501148"/>
              <a:chOff x="2866977" y="733811"/>
              <a:chExt cx="9796510" cy="1501148"/>
            </a:xfrm>
          </p:grpSpPr>
          <p:grpSp>
            <p:nvGrpSpPr>
              <p:cNvPr id="80" name="グループ化 79">
                <a:extLst>
                  <a:ext uri="{FF2B5EF4-FFF2-40B4-BE49-F238E27FC236}">
                    <a16:creationId xmlns:a16="http://schemas.microsoft.com/office/drawing/2014/main" id="{BCB87DE1-93CA-7B57-0CCB-7D269E9205DB}"/>
                  </a:ext>
                </a:extLst>
              </p:cNvPr>
              <p:cNvGrpSpPr/>
              <p:nvPr/>
            </p:nvGrpSpPr>
            <p:grpSpPr>
              <a:xfrm>
                <a:off x="2866977" y="733811"/>
                <a:ext cx="9796510" cy="1501148"/>
                <a:chOff x="3090497" y="784611"/>
                <a:chExt cx="9796510" cy="1501148"/>
              </a:xfrm>
            </p:grpSpPr>
            <p:grpSp>
              <p:nvGrpSpPr>
                <p:cNvPr id="82" name="グループ化 81">
                  <a:extLst>
                    <a:ext uri="{FF2B5EF4-FFF2-40B4-BE49-F238E27FC236}">
                      <a16:creationId xmlns:a16="http://schemas.microsoft.com/office/drawing/2014/main" id="{10E163F0-B938-8372-9258-E007E297F4F7}"/>
                    </a:ext>
                  </a:extLst>
                </p:cNvPr>
                <p:cNvGrpSpPr/>
                <p:nvPr/>
              </p:nvGrpSpPr>
              <p:grpSpPr>
                <a:xfrm>
                  <a:off x="3171805" y="784611"/>
                  <a:ext cx="7832865" cy="1219021"/>
                  <a:chOff x="3171805" y="784611"/>
                  <a:chExt cx="7832865" cy="1219021"/>
                </a:xfrm>
              </p:grpSpPr>
              <p:pic>
                <p:nvPicPr>
                  <p:cNvPr id="89" name="図 88">
                    <a:extLst>
                      <a:ext uri="{FF2B5EF4-FFF2-40B4-BE49-F238E27FC236}">
                        <a16:creationId xmlns:a16="http://schemas.microsoft.com/office/drawing/2014/main" id="{B1250B12-8ECD-FD6B-6792-49DBD56BA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805" y="802566"/>
                    <a:ext cx="868301" cy="1201066"/>
                  </a:xfrm>
                  <a:prstGeom prst="rect">
                    <a:avLst/>
                  </a:prstGeom>
                </p:spPr>
              </p:pic>
              <p:pic>
                <p:nvPicPr>
                  <p:cNvPr id="90" name="図 89">
                    <a:extLst>
                      <a:ext uri="{FF2B5EF4-FFF2-40B4-BE49-F238E27FC236}">
                        <a16:creationId xmlns:a16="http://schemas.microsoft.com/office/drawing/2014/main" id="{61917BE4-B9C1-0A31-5179-822A3CF08785}"/>
                      </a:ext>
                    </a:extLst>
                  </p:cNvPr>
                  <p:cNvPicPr>
                    <a:picLocks noChangeAspect="1"/>
                  </p:cNvPicPr>
                  <p:nvPr/>
                </p:nvPicPr>
                <p:blipFill rotWithShape="1">
                  <a:blip r:embed="rId3"/>
                  <a:srcRect l="28868" t="32327" r="53301" b="24151"/>
                  <a:stretch/>
                </p:blipFill>
                <p:spPr>
                  <a:xfrm>
                    <a:off x="4373925" y="876904"/>
                    <a:ext cx="771544" cy="1059343"/>
                  </a:xfrm>
                  <a:prstGeom prst="rect">
                    <a:avLst/>
                  </a:prstGeom>
                </p:spPr>
              </p:pic>
              <p:pic>
                <p:nvPicPr>
                  <p:cNvPr id="91" name="Picture 2" descr="2023-24年度国際ロータリー会長にゴードン R. マッキナリー氏が選出される | Rotary International">
                    <a:extLst>
                      <a:ext uri="{FF2B5EF4-FFF2-40B4-BE49-F238E27FC236}">
                        <a16:creationId xmlns:a16="http://schemas.microsoft.com/office/drawing/2014/main" id="{03821B6D-0428-2599-E492-F05954A45E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76" t="4783" r="5387" b="27233"/>
                  <a:stretch/>
                </p:blipFill>
                <p:spPr bwMode="auto">
                  <a:xfrm>
                    <a:off x="5499450" y="802566"/>
                    <a:ext cx="886053" cy="1198345"/>
                  </a:xfrm>
                  <a:prstGeom prst="rect">
                    <a:avLst/>
                  </a:prstGeom>
                  <a:noFill/>
                  <a:extLst>
                    <a:ext uri="{909E8E84-426E-40DD-AFC4-6F175D3DCCD1}">
                      <a14:hiddenFill xmlns:a14="http://schemas.microsoft.com/office/drawing/2010/main">
                        <a:solidFill>
                          <a:srgbClr val="FFFFFF"/>
                        </a:solidFill>
                      </a14:hiddenFill>
                    </a:ext>
                  </a:extLst>
                </p:spPr>
              </p:pic>
              <p:pic>
                <p:nvPicPr>
                  <p:cNvPr id="92" name="図 91">
                    <a:extLst>
                      <a:ext uri="{FF2B5EF4-FFF2-40B4-BE49-F238E27FC236}">
                        <a16:creationId xmlns:a16="http://schemas.microsoft.com/office/drawing/2014/main" id="{61A76AF0-5585-9C0A-2C6F-BD7303A1BB8B}"/>
                      </a:ext>
                    </a:extLst>
                  </p:cNvPr>
                  <p:cNvPicPr>
                    <a:picLocks noChangeAspect="1"/>
                  </p:cNvPicPr>
                  <p:nvPr/>
                </p:nvPicPr>
                <p:blipFill rotWithShape="1">
                  <a:blip r:embed="rId5">
                    <a:extLst>
                      <a:ext uri="{28A0092B-C50C-407E-A947-70E740481C1C}">
                        <a14:useLocalDpi xmlns:a14="http://schemas.microsoft.com/office/drawing/2010/main" val="0"/>
                      </a:ext>
                    </a:extLst>
                  </a:blip>
                  <a:srcRect l="10661" r="4256" b="24883"/>
                  <a:stretch/>
                </p:blipFill>
                <p:spPr bwMode="auto">
                  <a:xfrm>
                    <a:off x="7844847" y="802566"/>
                    <a:ext cx="886052" cy="1173397"/>
                  </a:xfrm>
                  <a:prstGeom prst="rect">
                    <a:avLst/>
                  </a:prstGeom>
                  <a:noFill/>
                  <a:ln>
                    <a:noFill/>
                  </a:ln>
                </p:spPr>
              </p:pic>
              <p:pic>
                <p:nvPicPr>
                  <p:cNvPr id="93" name="Picture 2" descr="2023-2024 Theme logo - 日本語">
                    <a:extLst>
                      <a:ext uri="{FF2B5EF4-FFF2-40B4-BE49-F238E27FC236}">
                        <a16:creationId xmlns:a16="http://schemas.microsoft.com/office/drawing/2014/main" id="{CCBA9F1E-41DA-C5AF-D5BB-F3A4F1590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302" y="784611"/>
                    <a:ext cx="1059759" cy="1207368"/>
                  </a:xfrm>
                  <a:prstGeom prst="rect">
                    <a:avLst/>
                  </a:prstGeom>
                  <a:noFill/>
                  <a:extLst>
                    <a:ext uri="{909E8E84-426E-40DD-AFC4-6F175D3DCCD1}">
                      <a14:hiddenFill xmlns:a14="http://schemas.microsoft.com/office/drawing/2010/main">
                        <a:solidFill>
                          <a:srgbClr val="FFFFFF"/>
                        </a:solidFill>
                      </a14:hiddenFill>
                    </a:ext>
                  </a:extLst>
                </p:spPr>
              </p:pic>
              <p:pic>
                <p:nvPicPr>
                  <p:cNvPr id="94" name="図 93">
                    <a:extLst>
                      <a:ext uri="{FF2B5EF4-FFF2-40B4-BE49-F238E27FC236}">
                        <a16:creationId xmlns:a16="http://schemas.microsoft.com/office/drawing/2014/main" id="{0CCA22DF-AA1F-88E5-E6F7-3D5445C133BF}"/>
                      </a:ext>
                    </a:extLst>
                  </p:cNvPr>
                  <p:cNvPicPr>
                    <a:picLocks noChangeAspect="1"/>
                  </p:cNvPicPr>
                  <p:nvPr/>
                </p:nvPicPr>
                <p:blipFill rotWithShape="1">
                  <a:blip r:embed="rId7">
                    <a:extLst>
                      <a:ext uri="{28A0092B-C50C-407E-A947-70E740481C1C}">
                        <a14:useLocalDpi xmlns:a14="http://schemas.microsoft.com/office/drawing/2010/main" val="0"/>
                      </a:ext>
                    </a:extLst>
                  </a:blip>
                  <a:srcRect l="11941" t="24680" r="15274" b="27967"/>
                  <a:stretch/>
                </p:blipFill>
                <p:spPr>
                  <a:xfrm>
                    <a:off x="10190242" y="802566"/>
                    <a:ext cx="814428" cy="1149512"/>
                  </a:xfrm>
                  <a:prstGeom prst="rect">
                    <a:avLst/>
                  </a:prstGeom>
                </p:spPr>
              </p:pic>
            </p:grpSp>
            <p:grpSp>
              <p:nvGrpSpPr>
                <p:cNvPr id="83" name="グループ化 82">
                  <a:extLst>
                    <a:ext uri="{FF2B5EF4-FFF2-40B4-BE49-F238E27FC236}">
                      <a16:creationId xmlns:a16="http://schemas.microsoft.com/office/drawing/2014/main" id="{48C029AA-FFEF-5CEA-46CB-5EB8CA9F877E}"/>
                    </a:ext>
                  </a:extLst>
                </p:cNvPr>
                <p:cNvGrpSpPr/>
                <p:nvPr/>
              </p:nvGrpSpPr>
              <p:grpSpPr>
                <a:xfrm>
                  <a:off x="3090497" y="2031843"/>
                  <a:ext cx="9796510" cy="253916"/>
                  <a:chOff x="3111624" y="3035511"/>
                  <a:chExt cx="9796510" cy="253916"/>
                </a:xfrm>
              </p:grpSpPr>
              <p:sp>
                <p:nvSpPr>
                  <p:cNvPr id="84" name="テキスト ボックス 83">
                    <a:extLst>
                      <a:ext uri="{FF2B5EF4-FFF2-40B4-BE49-F238E27FC236}">
                        <a16:creationId xmlns:a16="http://schemas.microsoft.com/office/drawing/2014/main" id="{606A6162-B445-CE1E-459A-3D5343727493}"/>
                      </a:ext>
                    </a:extLst>
                  </p:cNvPr>
                  <p:cNvSpPr txBox="1"/>
                  <p:nvPr/>
                </p:nvSpPr>
                <p:spPr>
                  <a:xfrm>
                    <a:off x="5354300" y="3035511"/>
                    <a:ext cx="1509581" cy="246221"/>
                  </a:xfrm>
                  <a:prstGeom prst="rect">
                    <a:avLst/>
                  </a:prstGeom>
                  <a:noFill/>
                </p:spPr>
                <p:txBody>
                  <a:bodyPr wrap="square">
                    <a:spAutoFit/>
                  </a:bodyPr>
                  <a:lstStyle/>
                  <a:p>
                    <a:r>
                      <a:rPr lang="ja-JP" altLang="en-US" sz="1000" b="1" i="0" dirty="0">
                        <a:solidFill>
                          <a:srgbClr val="000000"/>
                        </a:solidFill>
                        <a:effectLst/>
                        <a:latin typeface="Meiryo UI" panose="020B0604030504040204" pitchFamily="50" charset="-128"/>
                        <a:ea typeface="Meiryo UI" panose="020B0604030504040204" pitchFamily="50" charset="-128"/>
                      </a:rPr>
                      <a:t>ゴードン･マッキナリー</a:t>
                    </a:r>
                    <a:endParaRPr lang="ja-JP" altLang="en-US" sz="1000" b="1" dirty="0">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29DA0E30-9021-108F-BD89-819D19D20CF9}"/>
                      </a:ext>
                    </a:extLst>
                  </p:cNvPr>
                  <p:cNvSpPr txBox="1"/>
                  <p:nvPr/>
                </p:nvSpPr>
                <p:spPr>
                  <a:xfrm>
                    <a:off x="10288245" y="3035511"/>
                    <a:ext cx="886053" cy="246221"/>
                  </a:xfrm>
                  <a:prstGeom prst="rect">
                    <a:avLst/>
                  </a:prstGeom>
                  <a:noFill/>
                </p:spPr>
                <p:txBody>
                  <a:bodyPr wrap="square">
                    <a:spAutoFit/>
                  </a:bodyPr>
                  <a:lstStyle/>
                  <a:p>
                    <a:r>
                      <a:rPr lang="ja-JP" altLang="en-US" sz="1000" b="1" i="0" dirty="0">
                        <a:solidFill>
                          <a:srgbClr val="000000"/>
                        </a:solidFill>
                        <a:effectLst/>
                        <a:latin typeface="Meiryo UI" panose="020B0604030504040204" pitchFamily="50" charset="-128"/>
                        <a:ea typeface="Meiryo UI" panose="020B0604030504040204" pitchFamily="50" charset="-128"/>
                      </a:rPr>
                      <a:t>デ･カマルゴ</a:t>
                    </a:r>
                    <a:endParaRPr lang="ja-JP" altLang="en-US" sz="1000" b="1" dirty="0">
                      <a:latin typeface="Meiryo UI" panose="020B0604030504040204" pitchFamily="50" charset="-128"/>
                      <a:ea typeface="Meiryo UI" panose="020B0604030504040204" pitchFamily="50" charset="-128"/>
                    </a:endParaRPr>
                  </a:p>
                </p:txBody>
              </p:sp>
              <p:sp>
                <p:nvSpPr>
                  <p:cNvPr id="86" name="正方形/長方形 85">
                    <a:extLst>
                      <a:ext uri="{FF2B5EF4-FFF2-40B4-BE49-F238E27FC236}">
                        <a16:creationId xmlns:a16="http://schemas.microsoft.com/office/drawing/2014/main" id="{D83F0839-75CA-6443-B404-FC8BAED7DDFB}"/>
                      </a:ext>
                    </a:extLst>
                  </p:cNvPr>
                  <p:cNvSpPr/>
                  <p:nvPr/>
                </p:nvSpPr>
                <p:spPr>
                  <a:xfrm>
                    <a:off x="7639612" y="3035511"/>
                    <a:ext cx="1903382" cy="253916"/>
                  </a:xfrm>
                  <a:prstGeom prst="rect">
                    <a:avLst/>
                  </a:prstGeom>
                </p:spPr>
                <p:txBody>
                  <a:bodyPr wrap="square">
                    <a:spAutoFit/>
                  </a:bodyPr>
                  <a:lstStyle/>
                  <a:p>
                    <a:r>
                      <a:rPr lang="ja-JP" altLang="ja-JP" sz="1000" b="1" dirty="0">
                        <a:effectLst/>
                        <a:latin typeface="Meiryo UI" panose="020B0604030504040204" pitchFamily="50" charset="-128"/>
                        <a:ea typeface="Meiryo UI" panose="020B0604030504040204" pitchFamily="50" charset="-128"/>
                        <a:cs typeface="Times New Roman" panose="02020603050405020304" pitchFamily="18" charset="0"/>
                      </a:rPr>
                      <a:t>ステファニー</a:t>
                    </a:r>
                    <a:r>
                      <a:rPr lang="en-US" altLang="ja-JP" sz="1000" b="1" dirty="0">
                        <a:effectLst/>
                        <a:latin typeface="Meiryo UI" panose="020B0604030504040204" pitchFamily="50" charset="-128"/>
                        <a:ea typeface="Meiryo UI" panose="020B0604030504040204" pitchFamily="50" charset="-128"/>
                        <a:cs typeface="Times New Roman" panose="02020603050405020304" pitchFamily="18" charset="0"/>
                      </a:rPr>
                      <a:t> A. </a:t>
                    </a:r>
                    <a:r>
                      <a:rPr lang="ja-JP" altLang="ja-JP" sz="1000" b="1" dirty="0">
                        <a:effectLst/>
                        <a:latin typeface="Meiryo UI" panose="020B0604030504040204" pitchFamily="50" charset="-128"/>
                        <a:ea typeface="Meiryo UI" panose="020B0604030504040204" pitchFamily="50" charset="-128"/>
                        <a:cs typeface="Times New Roman" panose="02020603050405020304" pitchFamily="18" charset="0"/>
                      </a:rPr>
                      <a:t>アーチック</a:t>
                    </a:r>
                    <a:endParaRPr lang="en-US" altLang="ja-JP" sz="1000" b="1" dirty="0">
                      <a:latin typeface="Meiryo UI" panose="020B0604030504040204" pitchFamily="50" charset="-128"/>
                      <a:ea typeface="Meiryo UI" panose="020B0604030504040204" pitchFamily="50" charset="-128"/>
                    </a:endParaRPr>
                  </a:p>
                </p:txBody>
              </p:sp>
              <p:sp>
                <p:nvSpPr>
                  <p:cNvPr id="87" name="正方形/長方形 86">
                    <a:extLst>
                      <a:ext uri="{FF2B5EF4-FFF2-40B4-BE49-F238E27FC236}">
                        <a16:creationId xmlns:a16="http://schemas.microsoft.com/office/drawing/2014/main" id="{9298C414-8D7A-7F25-4D56-F086DBC66D4C}"/>
                      </a:ext>
                    </a:extLst>
                  </p:cNvPr>
                  <p:cNvSpPr/>
                  <p:nvPr/>
                </p:nvSpPr>
                <p:spPr>
                  <a:xfrm>
                    <a:off x="3111624" y="3035511"/>
                    <a:ext cx="1146468" cy="246221"/>
                  </a:xfrm>
                  <a:prstGeom prst="rect">
                    <a:avLst/>
                  </a:prstGeom>
                </p:spPr>
                <p:txBody>
                  <a:bodyPr wrap="none">
                    <a:spAutoFit/>
                  </a:bodyPr>
                  <a:lstStyle/>
                  <a:p>
                    <a:r>
                      <a:rPr lang="ja-JP" altLang="en-US" sz="1000" b="1" dirty="0">
                        <a:latin typeface="Meiryo UI" panose="020B0604030504040204" pitchFamily="50" charset="-128"/>
                        <a:ea typeface="Meiryo UI" panose="020B0604030504040204" pitchFamily="50" charset="-128"/>
                      </a:rPr>
                      <a:t>ｼﾞｪﾆﾌｧｰ･ｼﾞｮｰﾝｽﾞ</a:t>
                    </a:r>
                  </a:p>
                </p:txBody>
              </p:sp>
              <p:sp>
                <p:nvSpPr>
                  <p:cNvPr id="88" name="正方形/長方形 87">
                    <a:extLst>
                      <a:ext uri="{FF2B5EF4-FFF2-40B4-BE49-F238E27FC236}">
                        <a16:creationId xmlns:a16="http://schemas.microsoft.com/office/drawing/2014/main" id="{AB1C976B-B406-F33A-D539-22F4EC18EA4C}"/>
                      </a:ext>
                    </a:extLst>
                  </p:cNvPr>
                  <p:cNvSpPr/>
                  <p:nvPr/>
                </p:nvSpPr>
                <p:spPr>
                  <a:xfrm>
                    <a:off x="12030971" y="3041919"/>
                    <a:ext cx="877163" cy="246221"/>
                  </a:xfrm>
                  <a:prstGeom prst="rect">
                    <a:avLst/>
                  </a:prstGeom>
                </p:spPr>
                <p:txBody>
                  <a:bodyPr wrap="none">
                    <a:spAutoFit/>
                  </a:bodyPr>
                  <a:lstStyle/>
                  <a:p>
                    <a:r>
                      <a:rPr lang="ja-JP" altLang="en-US" sz="1000" b="1" dirty="0">
                        <a:latin typeface="Meiryo UI" panose="020B0604030504040204" pitchFamily="50" charset="-128"/>
                        <a:ea typeface="Meiryo UI" panose="020B0604030504040204" pitchFamily="50" charset="-128"/>
                      </a:rPr>
                      <a:t>サン・クーユン</a:t>
                    </a:r>
                  </a:p>
                </p:txBody>
              </p:sp>
            </p:grpSp>
          </p:grpSp>
          <p:pic>
            <p:nvPicPr>
              <p:cNvPr id="81" name="図 80">
                <a:extLst>
                  <a:ext uri="{FF2B5EF4-FFF2-40B4-BE49-F238E27FC236}">
                    <a16:creationId xmlns:a16="http://schemas.microsoft.com/office/drawing/2014/main" id="{44F2C8AE-6105-6422-4AEB-BE74B1718D2F}"/>
                  </a:ext>
                </a:extLst>
              </p:cNvPr>
              <p:cNvPicPr>
                <a:picLocks noChangeAspect="1"/>
              </p:cNvPicPr>
              <p:nvPr/>
            </p:nvPicPr>
            <p:blipFill rotWithShape="1">
              <a:blip r:embed="rId8"/>
              <a:srcRect l="30247" t="29353" r="19167" b="16990"/>
              <a:stretch/>
            </p:blipFill>
            <p:spPr>
              <a:xfrm>
                <a:off x="8524057" y="889712"/>
                <a:ext cx="1330849" cy="794053"/>
              </a:xfrm>
              <a:prstGeom prst="rect">
                <a:avLst/>
              </a:prstGeom>
            </p:spPr>
          </p:pic>
        </p:grpSp>
        <p:pic>
          <p:nvPicPr>
            <p:cNvPr id="79" name="図 78">
              <a:extLst>
                <a:ext uri="{FF2B5EF4-FFF2-40B4-BE49-F238E27FC236}">
                  <a16:creationId xmlns:a16="http://schemas.microsoft.com/office/drawing/2014/main" id="{32AABD54-CD6E-914D-CC96-70AD895B1C43}"/>
                </a:ext>
              </a:extLst>
            </p:cNvPr>
            <p:cNvPicPr>
              <a:picLocks noChangeAspect="1"/>
            </p:cNvPicPr>
            <p:nvPr/>
          </p:nvPicPr>
          <p:blipFill>
            <a:blip r:embed="rId9"/>
            <a:srcRect l="10646" t="5788" r="8823" b="-10772"/>
            <a:stretch/>
          </p:blipFill>
          <p:spPr>
            <a:xfrm>
              <a:off x="9912286" y="731070"/>
              <a:ext cx="886052" cy="1324392"/>
            </a:xfrm>
            <a:prstGeom prst="rect">
              <a:avLst/>
            </a:prstGeom>
          </p:spPr>
        </p:pic>
      </p:grpSp>
      <p:grpSp>
        <p:nvGrpSpPr>
          <p:cNvPr id="95" name="グループ化 94">
            <a:extLst>
              <a:ext uri="{FF2B5EF4-FFF2-40B4-BE49-F238E27FC236}">
                <a16:creationId xmlns:a16="http://schemas.microsoft.com/office/drawing/2014/main" id="{288A0568-9ACD-45C8-33C8-5374531A6533}"/>
              </a:ext>
            </a:extLst>
          </p:cNvPr>
          <p:cNvGrpSpPr/>
          <p:nvPr/>
        </p:nvGrpSpPr>
        <p:grpSpPr>
          <a:xfrm>
            <a:off x="290494" y="2744012"/>
            <a:ext cx="5093212" cy="2478408"/>
            <a:chOff x="290494" y="2744012"/>
            <a:chExt cx="5093212" cy="2478408"/>
          </a:xfrm>
        </p:grpSpPr>
        <p:sp>
          <p:nvSpPr>
            <p:cNvPr id="96" name="角丸四角形 12">
              <a:extLst>
                <a:ext uri="{FF2B5EF4-FFF2-40B4-BE49-F238E27FC236}">
                  <a16:creationId xmlns:a16="http://schemas.microsoft.com/office/drawing/2014/main" id="{0B11A647-7A43-AF1A-FB86-1B6F34419A1A}"/>
                </a:ext>
              </a:extLst>
            </p:cNvPr>
            <p:cNvSpPr/>
            <p:nvPr/>
          </p:nvSpPr>
          <p:spPr bwMode="auto">
            <a:xfrm>
              <a:off x="290494" y="2782690"/>
              <a:ext cx="2466939" cy="1818141"/>
            </a:xfrm>
            <a:prstGeom prst="roundRect">
              <a:avLst>
                <a:gd name="adj" fmla="val 10266"/>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grpSp>
          <p:nvGrpSpPr>
            <p:cNvPr id="97" name="グループ化 96">
              <a:extLst>
                <a:ext uri="{FF2B5EF4-FFF2-40B4-BE49-F238E27FC236}">
                  <a16:creationId xmlns:a16="http://schemas.microsoft.com/office/drawing/2014/main" id="{9E42403D-D8D0-605D-B179-D5A3ECCD006A}"/>
                </a:ext>
              </a:extLst>
            </p:cNvPr>
            <p:cNvGrpSpPr/>
            <p:nvPr/>
          </p:nvGrpSpPr>
          <p:grpSpPr>
            <a:xfrm>
              <a:off x="356815" y="2744012"/>
              <a:ext cx="2367307" cy="1883278"/>
              <a:chOff x="770057" y="2236776"/>
              <a:chExt cx="2367307" cy="2026052"/>
            </a:xfrm>
          </p:grpSpPr>
          <p:sp>
            <p:nvSpPr>
              <p:cNvPr id="102" name="テキスト ボックス 101">
                <a:extLst>
                  <a:ext uri="{FF2B5EF4-FFF2-40B4-BE49-F238E27FC236}">
                    <a16:creationId xmlns:a16="http://schemas.microsoft.com/office/drawing/2014/main" id="{80864846-F1C6-17E2-767E-1163A4EA3995}"/>
                  </a:ext>
                </a:extLst>
              </p:cNvPr>
              <p:cNvSpPr txBox="1"/>
              <p:nvPr/>
            </p:nvSpPr>
            <p:spPr bwMode="auto">
              <a:xfrm>
                <a:off x="857720" y="2236776"/>
                <a:ext cx="2225605" cy="461665"/>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ロータリークラブ　</a:t>
                </a:r>
              </a:p>
            </p:txBody>
          </p:sp>
          <p:sp>
            <p:nvSpPr>
              <p:cNvPr id="103" name="テキスト ボックス 102">
                <a:extLst>
                  <a:ext uri="{FF2B5EF4-FFF2-40B4-BE49-F238E27FC236}">
                    <a16:creationId xmlns:a16="http://schemas.microsoft.com/office/drawing/2014/main" id="{7CF257DA-1E4B-8E71-20C9-1EF6E5A359D4}"/>
                  </a:ext>
                </a:extLst>
              </p:cNvPr>
              <p:cNvSpPr txBox="1"/>
              <p:nvPr/>
            </p:nvSpPr>
            <p:spPr bwMode="auto">
              <a:xfrm>
                <a:off x="770057" y="2607280"/>
                <a:ext cx="2367307" cy="1655548"/>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世界：　　</a:t>
                </a:r>
                <a:r>
                  <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rPr>
                  <a:t>36,578</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クラブ</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rPr>
                  <a:t>1,155､898</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人</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(2024</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年</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08</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月）</a:t>
                </a:r>
                <a:endPar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国内：　　　</a:t>
                </a:r>
                <a:r>
                  <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rPr>
                  <a:t>2,195</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クラブ</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rPr>
                  <a:t>83,038</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人</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　　　　　　　　　　　</a:t>
                </a:r>
                <a:endPar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2024</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年</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07</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月）</a:t>
                </a:r>
                <a:r>
                  <a:rPr lang="ja-JP" altLang="en-US" b="1" dirty="0">
                    <a:solidFill>
                      <a:schemeClr val="accent4">
                        <a:lumMod val="20000"/>
                        <a:lumOff val="80000"/>
                      </a:schemeClr>
                    </a:solidFill>
                    <a:latin typeface="Meiryo UI" panose="020B0604030504040204" pitchFamily="50" charset="-128"/>
                    <a:ea typeface="Meiryo UI" panose="020B0604030504040204" pitchFamily="50" charset="-128"/>
                  </a:rPr>
                  <a:t>　</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p:txBody>
          </p:sp>
        </p:grpSp>
        <p:grpSp>
          <p:nvGrpSpPr>
            <p:cNvPr id="98" name="グループ化 97">
              <a:extLst>
                <a:ext uri="{FF2B5EF4-FFF2-40B4-BE49-F238E27FC236}">
                  <a16:creationId xmlns:a16="http://schemas.microsoft.com/office/drawing/2014/main" id="{6FA554B1-DA64-2A87-19C4-26564DEA8CC8}"/>
                </a:ext>
              </a:extLst>
            </p:cNvPr>
            <p:cNvGrpSpPr/>
            <p:nvPr/>
          </p:nvGrpSpPr>
          <p:grpSpPr>
            <a:xfrm>
              <a:off x="291790" y="4647084"/>
              <a:ext cx="5081757" cy="575336"/>
              <a:chOff x="272600" y="4647084"/>
              <a:chExt cx="2466939" cy="575336"/>
            </a:xfrm>
          </p:grpSpPr>
          <p:sp>
            <p:nvSpPr>
              <p:cNvPr id="100" name="角丸四角形 12">
                <a:extLst>
                  <a:ext uri="{FF2B5EF4-FFF2-40B4-BE49-F238E27FC236}">
                    <a16:creationId xmlns:a16="http://schemas.microsoft.com/office/drawing/2014/main" id="{0C297733-9A64-DA43-F78B-F3E98E5C24E7}"/>
                  </a:ext>
                </a:extLst>
              </p:cNvPr>
              <p:cNvSpPr/>
              <p:nvPr/>
            </p:nvSpPr>
            <p:spPr bwMode="auto">
              <a:xfrm>
                <a:off x="272600" y="4647084"/>
                <a:ext cx="2466939" cy="575336"/>
              </a:xfrm>
              <a:prstGeom prst="roundRect">
                <a:avLst>
                  <a:gd name="adj" fmla="val 18187"/>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101" name="テキスト ボックス 100">
                <a:extLst>
                  <a:ext uri="{FF2B5EF4-FFF2-40B4-BE49-F238E27FC236}">
                    <a16:creationId xmlns:a16="http://schemas.microsoft.com/office/drawing/2014/main" id="{BE6A7884-E483-AEF0-1560-EA9091EE33B0}"/>
                  </a:ext>
                </a:extLst>
              </p:cNvPr>
              <p:cNvSpPr txBox="1"/>
              <p:nvPr/>
            </p:nvSpPr>
            <p:spPr bwMode="auto">
              <a:xfrm>
                <a:off x="347560" y="4722853"/>
                <a:ext cx="1158509" cy="400110"/>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000" b="1" dirty="0">
                    <a:solidFill>
                      <a:srgbClr val="FFFF00"/>
                    </a:solidFill>
                    <a:latin typeface="Meiryo UI" panose="020B0604030504040204" pitchFamily="50" charset="-128"/>
                    <a:ea typeface="Meiryo UI" panose="020B0604030504040204" pitchFamily="50" charset="-128"/>
                  </a:rPr>
                  <a:t>ローターアクトクラブ　</a:t>
                </a:r>
              </a:p>
            </p:txBody>
          </p:sp>
        </p:grpSp>
        <p:sp>
          <p:nvSpPr>
            <p:cNvPr id="99" name="テキスト ボックス 98">
              <a:extLst>
                <a:ext uri="{FF2B5EF4-FFF2-40B4-BE49-F238E27FC236}">
                  <a16:creationId xmlns:a16="http://schemas.microsoft.com/office/drawing/2014/main" id="{9C086B2E-55CC-D9EB-CAAD-D0BE517BD070}"/>
                </a:ext>
              </a:extLst>
            </p:cNvPr>
            <p:cNvSpPr txBox="1"/>
            <p:nvPr/>
          </p:nvSpPr>
          <p:spPr>
            <a:xfrm>
              <a:off x="2570702" y="4607847"/>
              <a:ext cx="2813004" cy="584775"/>
            </a:xfrm>
            <a:prstGeom prst="rect">
              <a:avLst/>
            </a:prstGeom>
            <a:noFill/>
          </p:spPr>
          <p:txBody>
            <a:bodyPr wrap="square">
              <a:spAutoFit/>
            </a:bodyPr>
            <a:lstStyle/>
            <a:p>
              <a:pPr algn="r">
                <a:defRPr/>
              </a:pPr>
              <a:r>
                <a:rPr lang="ja-JP" altLang="en-US" sz="1800" b="1" dirty="0">
                  <a:solidFill>
                    <a:schemeClr val="accent4">
                      <a:lumMod val="20000"/>
                      <a:lumOff val="80000"/>
                    </a:schemeClr>
                  </a:solidFill>
                  <a:latin typeface="Meiryo UI" panose="020B0604030504040204" pitchFamily="50" charset="-128"/>
                  <a:ea typeface="Meiryo UI" panose="020B0604030504040204" pitchFamily="50" charset="-128"/>
                </a:rPr>
                <a:t>世界：　　　　　</a:t>
              </a:r>
              <a:r>
                <a:rPr lang="en-US" altLang="ja-JP" sz="1400" b="1" dirty="0">
                  <a:solidFill>
                    <a:schemeClr val="accent4">
                      <a:lumMod val="20000"/>
                      <a:lumOff val="80000"/>
                    </a:schemeClr>
                  </a:solidFill>
                  <a:latin typeface="Meiryo UI" panose="020B0604030504040204" pitchFamily="50" charset="-128"/>
                  <a:ea typeface="Meiryo UI" panose="020B0604030504040204" pitchFamily="50" charset="-128"/>
                </a:rPr>
                <a:t>8,814</a:t>
              </a:r>
              <a:r>
                <a:rPr lang="ja-JP" altLang="en-US" sz="1400" b="1" dirty="0">
                  <a:solidFill>
                    <a:schemeClr val="accent4">
                      <a:lumMod val="20000"/>
                      <a:lumOff val="80000"/>
                    </a:schemeClr>
                  </a:solidFill>
                  <a:latin typeface="Meiryo UI" panose="020B0604030504040204" pitchFamily="50" charset="-128"/>
                  <a:ea typeface="Meiryo UI" panose="020B0604030504040204" pitchFamily="50" charset="-128"/>
                </a:rPr>
                <a:t>クラブ</a:t>
              </a:r>
              <a:endParaRPr lang="en-US" altLang="ja-JP" sz="14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r">
                <a:defRPr/>
              </a:pP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(2024</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年</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08</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月</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116,128</a:t>
              </a:r>
              <a:r>
                <a:rPr lang="ja-JP" altLang="en-US" sz="1400" b="1" dirty="0">
                  <a:solidFill>
                    <a:schemeClr val="accent4">
                      <a:lumMod val="20000"/>
                      <a:lumOff val="80000"/>
                    </a:schemeClr>
                  </a:solidFill>
                  <a:latin typeface="Meiryo UI" panose="020B0604030504040204" pitchFamily="50" charset="-128"/>
                  <a:ea typeface="Meiryo UI" panose="020B0604030504040204" pitchFamily="50" charset="-128"/>
                </a:rPr>
                <a:t>人　　　　　　　　</a:t>
              </a:r>
              <a:endParaRPr lang="ja-JP" altLang="en-US" dirty="0"/>
            </a:p>
          </p:txBody>
        </p:sp>
      </p:grpSp>
    </p:spTree>
    <p:extLst>
      <p:ext uri="{BB962C8B-B14F-4D97-AF65-F5344CB8AC3E}">
        <p14:creationId xmlns:p14="http://schemas.microsoft.com/office/powerpoint/2010/main" val="11079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ppt_x</p:attrName>
                                        </p:attrNameLst>
                                      </p:cBhvr>
                                      <p:tavLst>
                                        <p:tav tm="0">
                                          <p:val>
                                            <p:strVal val="#ppt_x+#ppt_w/2"/>
                                          </p:val>
                                        </p:tav>
                                        <p:tav tm="100000">
                                          <p:val>
                                            <p:strVal val="#ppt_x"/>
                                          </p:val>
                                        </p:tav>
                                      </p:tavLst>
                                    </p:anim>
                                    <p:anim calcmode="lin" valueType="num">
                                      <p:cBhvr>
                                        <p:cTn id="30" dur="500" fill="hold"/>
                                        <p:tgtEl>
                                          <p:spTgt spid="27"/>
                                        </p:tgtEl>
                                        <p:attrNameLst>
                                          <p:attrName>ppt_y</p:attrName>
                                        </p:attrNameLst>
                                      </p:cBhvr>
                                      <p:tavLst>
                                        <p:tav tm="0">
                                          <p:val>
                                            <p:strVal val="#ppt_y"/>
                                          </p:val>
                                        </p:tav>
                                        <p:tav tm="100000">
                                          <p:val>
                                            <p:strVal val="#ppt_y"/>
                                          </p:val>
                                        </p:tav>
                                      </p:tavLst>
                                    </p:anim>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800" decel="100000"/>
                                        <p:tgtEl>
                                          <p:spTgt spid="77"/>
                                        </p:tgtEl>
                                      </p:cBhvr>
                                    </p:animEffect>
                                    <p:anim calcmode="lin" valueType="num">
                                      <p:cBhvr>
                                        <p:cTn id="48" dur="800" decel="100000" fill="hold"/>
                                        <p:tgtEl>
                                          <p:spTgt spid="77"/>
                                        </p:tgtEl>
                                        <p:attrNameLst>
                                          <p:attrName>style.rotation</p:attrName>
                                        </p:attrNameLst>
                                      </p:cBhvr>
                                      <p:tavLst>
                                        <p:tav tm="0">
                                          <p:val>
                                            <p:fltVal val="-90"/>
                                          </p:val>
                                        </p:tav>
                                        <p:tav tm="100000">
                                          <p:val>
                                            <p:fltVal val="0"/>
                                          </p:val>
                                        </p:tav>
                                      </p:tavLst>
                                    </p:anim>
                                    <p:anim calcmode="lin" valueType="num">
                                      <p:cBhvr>
                                        <p:cTn id="49" dur="800" decel="100000" fill="hold"/>
                                        <p:tgtEl>
                                          <p:spTgt spid="77"/>
                                        </p:tgtEl>
                                        <p:attrNameLst>
                                          <p:attrName>ppt_x</p:attrName>
                                        </p:attrNameLst>
                                      </p:cBhvr>
                                      <p:tavLst>
                                        <p:tav tm="0">
                                          <p:val>
                                            <p:strVal val="#ppt_x+0.4"/>
                                          </p:val>
                                        </p:tav>
                                        <p:tav tm="100000">
                                          <p:val>
                                            <p:strVal val="#ppt_x-0.05"/>
                                          </p:val>
                                        </p:tav>
                                      </p:tavLst>
                                    </p:anim>
                                    <p:anim calcmode="lin" valueType="num">
                                      <p:cBhvr>
                                        <p:cTn id="50" dur="800" decel="100000" fill="hold"/>
                                        <p:tgtEl>
                                          <p:spTgt spid="7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7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7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animBg="1"/>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2B1E57E-48E5-692C-ECAA-4EE72F7E1308}"/>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61083D50-5A11-CBD1-80F1-9E130A2A6F5F}"/>
              </a:ext>
            </a:extLst>
          </p:cNvPr>
          <p:cNvSpPr txBox="1">
            <a:spLocks/>
          </p:cNvSpPr>
          <p:nvPr/>
        </p:nvSpPr>
        <p:spPr bwMode="auto">
          <a:xfrm>
            <a:off x="2806700" y="111492"/>
            <a:ext cx="93853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自己紹介</a:t>
            </a:r>
            <a:endParaRPr lang="en-US" sz="2800" b="1" dirty="0">
              <a:solidFill>
                <a:schemeClr val="bg1"/>
              </a:solidFill>
              <a:latin typeface="Meiryo UI" panose="020B0604030504040204" pitchFamily="50" charset="-128"/>
              <a:ea typeface="Meiryo UI" panose="020B0604030504040204" pitchFamily="50" charset="-128"/>
            </a:endParaRPr>
          </a:p>
        </p:txBody>
      </p:sp>
      <p:graphicFrame>
        <p:nvGraphicFramePr>
          <p:cNvPr id="4" name="表 3">
            <a:extLst>
              <a:ext uri="{FF2B5EF4-FFF2-40B4-BE49-F238E27FC236}">
                <a16:creationId xmlns:a16="http://schemas.microsoft.com/office/drawing/2014/main" id="{81F0849E-83D8-5D84-DB63-88A547EF4C45}"/>
              </a:ext>
            </a:extLst>
          </p:cNvPr>
          <p:cNvGraphicFramePr>
            <a:graphicFrameLocks noGrp="1"/>
          </p:cNvGraphicFramePr>
          <p:nvPr>
            <p:extLst>
              <p:ext uri="{D42A27DB-BD31-4B8C-83A1-F6EECF244321}">
                <p14:modId xmlns:p14="http://schemas.microsoft.com/office/powerpoint/2010/main" val="767034739"/>
              </p:ext>
            </p:extLst>
          </p:nvPr>
        </p:nvGraphicFramePr>
        <p:xfrm>
          <a:off x="3380423" y="947578"/>
          <a:ext cx="7543800" cy="1684020"/>
        </p:xfrm>
        <a:graphic>
          <a:graphicData uri="http://schemas.openxmlformats.org/drawingml/2006/table">
            <a:tbl>
              <a:tblPr>
                <a:tableStyleId>{5C22544A-7EE6-4342-B048-85BDC9FD1C3A}</a:tableStyleId>
              </a:tblPr>
              <a:tblGrid>
                <a:gridCol w="1291747">
                  <a:extLst>
                    <a:ext uri="{9D8B030D-6E8A-4147-A177-3AD203B41FA5}">
                      <a16:colId xmlns:a16="http://schemas.microsoft.com/office/drawing/2014/main" val="3743805618"/>
                    </a:ext>
                  </a:extLst>
                </a:gridCol>
                <a:gridCol w="218555">
                  <a:extLst>
                    <a:ext uri="{9D8B030D-6E8A-4147-A177-3AD203B41FA5}">
                      <a16:colId xmlns:a16="http://schemas.microsoft.com/office/drawing/2014/main" val="3163757355"/>
                    </a:ext>
                  </a:extLst>
                </a:gridCol>
                <a:gridCol w="6033498">
                  <a:extLst>
                    <a:ext uri="{9D8B030D-6E8A-4147-A177-3AD203B41FA5}">
                      <a16:colId xmlns:a16="http://schemas.microsoft.com/office/drawing/2014/main" val="1302554828"/>
                    </a:ext>
                  </a:extLst>
                </a:gridCol>
              </a:tblGrid>
              <a:tr h="280670">
                <a:tc>
                  <a:txBody>
                    <a:bodyPr/>
                    <a:lstStyle/>
                    <a:p>
                      <a:pPr algn="ctr" fontAlgn="ctr"/>
                      <a:r>
                        <a:rPr lang="ja-JP" altLang="en-US" sz="1650" u="none" strike="noStrike" baseline="0" dirty="0">
                          <a:effectLst/>
                          <a:latin typeface="Meiryo UI" panose="020B0604030504040204" pitchFamily="50" charset="-128"/>
                          <a:ea typeface="Meiryo UI" panose="020B0604030504040204" pitchFamily="50" charset="-128"/>
                        </a:rPr>
                        <a:t>氏　　名</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en-US" altLang="ja-JP" sz="1650" u="none" strike="noStrike" baseline="0" dirty="0">
                          <a:effectLst/>
                          <a:latin typeface="Meiryo UI" panose="020B0604030504040204" pitchFamily="50" charset="-128"/>
                          <a:ea typeface="Meiryo UI" panose="020B0604030504040204" pitchFamily="50" charset="-128"/>
                        </a:rPr>
                        <a:t>:</a:t>
                      </a:r>
                      <a:endParaRPr lang="en-US" altLang="ja-JP"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fontAlgn="ctr"/>
                      <a:r>
                        <a:rPr lang="ja-JP" altLang="en-US" sz="1650" u="none" strike="noStrike" baseline="0" dirty="0">
                          <a:effectLst/>
                          <a:latin typeface="Meiryo UI" panose="020B0604030504040204" pitchFamily="50" charset="-128"/>
                          <a:ea typeface="Meiryo UI" panose="020B0604030504040204" pitchFamily="50" charset="-128"/>
                        </a:rPr>
                        <a:t>髙野孫左ヱ門（</a:t>
                      </a:r>
                      <a:r>
                        <a:rPr lang="en-US" altLang="ja-JP" sz="1650" u="none" strike="noStrike" baseline="0" dirty="0">
                          <a:effectLst/>
                          <a:latin typeface="Meiryo UI" panose="020B0604030504040204" pitchFamily="50" charset="-128"/>
                          <a:ea typeface="Meiryo UI" panose="020B0604030504040204" pitchFamily="50" charset="-128"/>
                        </a:rPr>
                        <a:t>18</a:t>
                      </a:r>
                      <a:r>
                        <a:rPr lang="ja-JP" altLang="en-US" sz="1650" u="none" strike="noStrike" baseline="0" dirty="0">
                          <a:effectLst/>
                          <a:latin typeface="Meiryo UI" panose="020B0604030504040204" pitchFamily="50" charset="-128"/>
                          <a:ea typeface="Meiryo UI" panose="020B0604030504040204" pitchFamily="50" charset="-128"/>
                        </a:rPr>
                        <a:t>代目　旧名：総一　</a:t>
                      </a:r>
                      <a:r>
                        <a:rPr lang="en-US" altLang="ja-JP" sz="1650" u="none" strike="noStrike" baseline="0" dirty="0">
                          <a:effectLst/>
                          <a:latin typeface="Meiryo UI" panose="020B0604030504040204" pitchFamily="50" charset="-128"/>
                          <a:ea typeface="Meiryo UI" panose="020B0604030504040204" pitchFamily="50" charset="-128"/>
                        </a:rPr>
                        <a:t>2009</a:t>
                      </a:r>
                      <a:r>
                        <a:rPr lang="ja-JP" altLang="en-US" sz="1650" u="none" strike="noStrike" baseline="0" dirty="0">
                          <a:effectLst/>
                          <a:latin typeface="Meiryo UI" panose="020B0604030504040204" pitchFamily="50" charset="-128"/>
                          <a:ea typeface="Meiryo UI" panose="020B0604030504040204" pitchFamily="50" charset="-128"/>
                        </a:rPr>
                        <a:t>年戸籍改名）　</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1532489775"/>
                  </a:ext>
                </a:extLst>
              </a:tr>
              <a:tr h="280670">
                <a:tc>
                  <a:txBody>
                    <a:bodyPr/>
                    <a:lstStyle/>
                    <a:p>
                      <a:pPr algn="ctr" fontAlgn="ctr"/>
                      <a:r>
                        <a:rPr lang="ja-JP" altLang="en-US" sz="1650" u="none" strike="noStrike" baseline="0" dirty="0">
                          <a:effectLst/>
                          <a:latin typeface="Meiryo UI" panose="020B0604030504040204" pitchFamily="50" charset="-128"/>
                          <a:ea typeface="Meiryo UI" panose="020B0604030504040204" pitchFamily="50" charset="-128"/>
                        </a:rPr>
                        <a:t>生年月日</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en-US" altLang="ja-JP" sz="1650" u="none" strike="noStrike" baseline="0" dirty="0">
                          <a:effectLst/>
                          <a:latin typeface="Meiryo UI" panose="020B0604030504040204" pitchFamily="50" charset="-128"/>
                          <a:ea typeface="Meiryo UI" panose="020B0604030504040204" pitchFamily="50" charset="-128"/>
                        </a:rPr>
                        <a:t>:</a:t>
                      </a:r>
                      <a:endParaRPr lang="en-US" altLang="ja-JP"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fontAlgn="ctr"/>
                      <a:r>
                        <a:rPr lang="en-US" altLang="ja-JP" sz="1650" u="none" strike="noStrike" baseline="0" dirty="0">
                          <a:effectLst/>
                          <a:latin typeface="Meiryo UI" panose="020B0604030504040204" pitchFamily="50" charset="-128"/>
                          <a:ea typeface="Meiryo UI" panose="020B0604030504040204" pitchFamily="50" charset="-128"/>
                        </a:rPr>
                        <a:t>1956</a:t>
                      </a:r>
                      <a:r>
                        <a:rPr lang="ja-JP" altLang="en-US" sz="1650" u="none" strike="noStrike" baseline="0" dirty="0">
                          <a:effectLst/>
                          <a:latin typeface="Meiryo UI" panose="020B0604030504040204" pitchFamily="50" charset="-128"/>
                          <a:ea typeface="Meiryo UI" panose="020B0604030504040204" pitchFamily="50" charset="-128"/>
                        </a:rPr>
                        <a:t>年</a:t>
                      </a:r>
                      <a:r>
                        <a:rPr lang="en-US" altLang="ja-JP" sz="1650" u="none" strike="noStrike" baseline="0" dirty="0">
                          <a:effectLst/>
                          <a:latin typeface="Meiryo UI" panose="020B0604030504040204" pitchFamily="50" charset="-128"/>
                          <a:ea typeface="Meiryo UI" panose="020B0604030504040204" pitchFamily="50" charset="-128"/>
                        </a:rPr>
                        <a:t>7</a:t>
                      </a:r>
                      <a:r>
                        <a:rPr lang="ja-JP" altLang="en-US" sz="1650" u="none" strike="noStrike" baseline="0" dirty="0">
                          <a:effectLst/>
                          <a:latin typeface="Meiryo UI" panose="020B0604030504040204" pitchFamily="50" charset="-128"/>
                          <a:ea typeface="Meiryo UI" panose="020B0604030504040204" pitchFamily="50" charset="-128"/>
                        </a:rPr>
                        <a:t>月</a:t>
                      </a:r>
                      <a:r>
                        <a:rPr lang="en-US" altLang="ja-JP" sz="1650" u="none" strike="noStrike" baseline="0" dirty="0">
                          <a:effectLst/>
                          <a:latin typeface="Meiryo UI" panose="020B0604030504040204" pitchFamily="50" charset="-128"/>
                          <a:ea typeface="Meiryo UI" panose="020B0604030504040204" pitchFamily="50" charset="-128"/>
                        </a:rPr>
                        <a:t>22</a:t>
                      </a:r>
                      <a:r>
                        <a:rPr lang="ja-JP" altLang="en-US" sz="1650" u="none" strike="noStrike" baseline="0" dirty="0">
                          <a:effectLst/>
                          <a:latin typeface="Meiryo UI" panose="020B0604030504040204" pitchFamily="50" charset="-128"/>
                          <a:ea typeface="Meiryo UI" panose="020B0604030504040204" pitchFamily="50" charset="-128"/>
                        </a:rPr>
                        <a:t>日</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2602156739"/>
                  </a:ext>
                </a:extLst>
              </a:tr>
              <a:tr h="280670">
                <a:tc>
                  <a:txBody>
                    <a:bodyPr/>
                    <a:lstStyle/>
                    <a:p>
                      <a:pPr algn="ctr" fontAlgn="ctr"/>
                      <a:r>
                        <a:rPr lang="ja-JP" altLang="en-US" sz="1650" u="none" strike="noStrike" baseline="0" dirty="0">
                          <a:effectLst/>
                          <a:latin typeface="Meiryo UI" panose="020B0604030504040204" pitchFamily="50" charset="-128"/>
                          <a:ea typeface="Meiryo UI" panose="020B0604030504040204" pitchFamily="50" charset="-128"/>
                        </a:rPr>
                        <a:t>職　　業</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en-US" altLang="ja-JP" sz="1650" u="none" strike="noStrike" baseline="0" dirty="0">
                          <a:effectLst/>
                          <a:latin typeface="Meiryo UI" panose="020B0604030504040204" pitchFamily="50" charset="-128"/>
                          <a:ea typeface="Meiryo UI" panose="020B0604030504040204" pitchFamily="50" charset="-128"/>
                        </a:rPr>
                        <a:t>:</a:t>
                      </a:r>
                      <a:endParaRPr lang="en-US" altLang="ja-JP"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fontAlgn="ctr"/>
                      <a:r>
                        <a:rPr lang="ja-JP" altLang="en-US" sz="1650" u="none" strike="noStrike" baseline="0" dirty="0">
                          <a:effectLst/>
                          <a:latin typeface="Meiryo UI" panose="020B0604030504040204" pitchFamily="50" charset="-128"/>
                          <a:ea typeface="Meiryo UI" panose="020B0604030504040204" pitchFamily="50" charset="-128"/>
                        </a:rPr>
                        <a:t>㈱吉字屋本店、山梨トヨペット㈱　代表取締役社長</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318245136"/>
                  </a:ext>
                </a:extLst>
              </a:tr>
              <a:tr h="280670">
                <a:tc>
                  <a:txBody>
                    <a:bodyPr/>
                    <a:lstStyle/>
                    <a:p>
                      <a:pPr algn="ctr" fontAlgn="ctr"/>
                      <a:r>
                        <a:rPr lang="ja-JP" altLang="en-US" sz="1650" u="none" strike="noStrike" baseline="0" dirty="0">
                          <a:effectLst/>
                          <a:latin typeface="Meiryo UI" panose="020B0604030504040204" pitchFamily="50" charset="-128"/>
                          <a:ea typeface="Meiryo UI" panose="020B0604030504040204" pitchFamily="50" charset="-128"/>
                        </a:rPr>
                        <a:t>学　　歴</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en-US" altLang="ja-JP" sz="1650" u="none" strike="noStrike" baseline="0" dirty="0">
                          <a:effectLst/>
                          <a:latin typeface="Meiryo UI" panose="020B0604030504040204" pitchFamily="50" charset="-128"/>
                          <a:ea typeface="Meiryo UI" panose="020B0604030504040204" pitchFamily="50" charset="-128"/>
                        </a:rPr>
                        <a:t>:</a:t>
                      </a:r>
                      <a:endParaRPr lang="en-US" altLang="ja-JP"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fontAlgn="ctr"/>
                      <a:r>
                        <a:rPr lang="zh-CN" altLang="en-US" sz="1650" u="none" strike="noStrike" baseline="0" dirty="0">
                          <a:effectLst/>
                          <a:latin typeface="Meiryo UI" panose="020B0604030504040204" pitchFamily="50" charset="-128"/>
                          <a:ea typeface="Meiryo UI" panose="020B0604030504040204" pitchFamily="50" charset="-128"/>
                        </a:rPr>
                        <a:t> </a:t>
                      </a:r>
                      <a:r>
                        <a:rPr lang="en-US" altLang="zh-CN" sz="1650" u="none" strike="noStrike" baseline="0" dirty="0">
                          <a:effectLst/>
                          <a:latin typeface="Meiryo UI" panose="020B0604030504040204" pitchFamily="50" charset="-128"/>
                          <a:ea typeface="Meiryo UI" panose="020B0604030504040204" pitchFamily="50" charset="-128"/>
                        </a:rPr>
                        <a:t>1979</a:t>
                      </a:r>
                      <a:r>
                        <a:rPr lang="zh-CN" altLang="en-US" sz="1650" u="none" strike="noStrike" baseline="0" dirty="0">
                          <a:effectLst/>
                          <a:latin typeface="Meiryo UI" panose="020B0604030504040204" pitchFamily="50" charset="-128"/>
                          <a:ea typeface="Meiryo UI" panose="020B0604030504040204" pitchFamily="50" charset="-128"/>
                        </a:rPr>
                        <a:t>年　上智大学経済学部　卒業</a:t>
                      </a:r>
                      <a:endParaRPr lang="zh-CN"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1669673985"/>
                  </a:ext>
                </a:extLst>
              </a:tr>
              <a:tr h="280670">
                <a:tc>
                  <a:txBody>
                    <a:bodyPr/>
                    <a:lstStyle/>
                    <a:p>
                      <a:pPr algn="ctr" fontAlgn="ctr"/>
                      <a:r>
                        <a:rPr lang="ja-JP" altLang="en-US" sz="1650" u="none" strike="noStrike" baseline="0" dirty="0">
                          <a:effectLst/>
                          <a:latin typeface="Meiryo UI" panose="020B0604030504040204" pitchFamily="50" charset="-128"/>
                          <a:ea typeface="Meiryo UI" panose="020B0604030504040204" pitchFamily="50" charset="-128"/>
                        </a:rPr>
                        <a:t>所　　属</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en-US" altLang="ja-JP" sz="1650" u="none" strike="noStrike" baseline="0" dirty="0">
                          <a:effectLst/>
                          <a:latin typeface="Meiryo UI" panose="020B0604030504040204" pitchFamily="50" charset="-128"/>
                          <a:ea typeface="Meiryo UI" panose="020B0604030504040204" pitchFamily="50" charset="-128"/>
                        </a:rPr>
                        <a:t>:</a:t>
                      </a:r>
                      <a:endParaRPr lang="en-US" altLang="ja-JP"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fontAlgn="ctr"/>
                      <a:r>
                        <a:rPr lang="ja-JP" altLang="en-US" sz="1650" u="none" strike="noStrike" baseline="0" dirty="0">
                          <a:effectLst/>
                          <a:latin typeface="Meiryo UI" panose="020B0604030504040204" pitchFamily="50" charset="-128"/>
                          <a:ea typeface="Meiryo UI" panose="020B0604030504040204" pitchFamily="50" charset="-128"/>
                        </a:rPr>
                        <a:t>国際ロータリー第</a:t>
                      </a:r>
                      <a:r>
                        <a:rPr lang="en-US" altLang="ja-JP" sz="1650" u="none" strike="noStrike" baseline="0" dirty="0">
                          <a:effectLst/>
                          <a:latin typeface="Meiryo UI" panose="020B0604030504040204" pitchFamily="50" charset="-128"/>
                          <a:ea typeface="Meiryo UI" panose="020B0604030504040204" pitchFamily="50" charset="-128"/>
                        </a:rPr>
                        <a:t>2620</a:t>
                      </a:r>
                      <a:r>
                        <a:rPr lang="ja-JP" altLang="en-US" sz="1650" u="none" strike="noStrike" baseline="0" dirty="0">
                          <a:effectLst/>
                          <a:latin typeface="Meiryo UI" panose="020B0604030504040204" pitchFamily="50" charset="-128"/>
                          <a:ea typeface="Meiryo UI" panose="020B0604030504040204" pitchFamily="50" charset="-128"/>
                        </a:rPr>
                        <a:t>地区　甲府ロータリークラブ</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794064668"/>
                  </a:ext>
                </a:extLst>
              </a:tr>
              <a:tr h="280670">
                <a:tc>
                  <a:txBody>
                    <a:bodyPr/>
                    <a:lstStyle/>
                    <a:p>
                      <a:pPr algn="ctr" fontAlgn="ctr"/>
                      <a:r>
                        <a:rPr lang="ja-JP" altLang="en-US" sz="1650" u="none" strike="noStrike" baseline="0" dirty="0">
                          <a:effectLst/>
                          <a:latin typeface="Meiryo UI" panose="020B0604030504040204" pitchFamily="50" charset="-128"/>
                          <a:ea typeface="Meiryo UI" panose="020B0604030504040204" pitchFamily="50" charset="-128"/>
                        </a:rPr>
                        <a:t>職業分類</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en-US" altLang="ja-JP" sz="1650" u="none" strike="noStrike" baseline="0" dirty="0">
                          <a:effectLst/>
                          <a:latin typeface="Meiryo UI" panose="020B0604030504040204" pitchFamily="50" charset="-128"/>
                          <a:ea typeface="Meiryo UI" panose="020B0604030504040204" pitchFamily="50" charset="-128"/>
                        </a:rPr>
                        <a:t>:</a:t>
                      </a:r>
                      <a:endParaRPr lang="en-US" altLang="ja-JP"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fontAlgn="ctr"/>
                      <a:r>
                        <a:rPr lang="zh-TW" altLang="en-US" sz="1650" u="none" strike="noStrike" baseline="0" dirty="0">
                          <a:effectLst/>
                          <a:latin typeface="Meiryo UI" panose="020B0604030504040204" pitchFamily="50" charset="-128"/>
                          <a:ea typeface="Meiryo UI" panose="020B0604030504040204" pitchFamily="50" charset="-128"/>
                        </a:rPr>
                        <a:t>石油製品販売業</a:t>
                      </a:r>
                      <a:endParaRPr lang="zh-TW"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1311228003"/>
                  </a:ext>
                </a:extLst>
              </a:tr>
            </a:tbl>
          </a:graphicData>
        </a:graphic>
      </p:graphicFrame>
      <p:pic>
        <p:nvPicPr>
          <p:cNvPr id="5" name="図 4">
            <a:extLst>
              <a:ext uri="{FF2B5EF4-FFF2-40B4-BE49-F238E27FC236}">
                <a16:creationId xmlns:a16="http://schemas.microsoft.com/office/drawing/2014/main" id="{84F0E081-E3F0-4916-F6A6-3B795B260BD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948" y="947578"/>
            <a:ext cx="1641476" cy="1684020"/>
          </a:xfrm>
          <a:prstGeom prst="rect">
            <a:avLst/>
          </a:prstGeom>
          <a:noFill/>
          <a:ln>
            <a:noFill/>
          </a:ln>
        </p:spPr>
      </p:pic>
      <p:graphicFrame>
        <p:nvGraphicFramePr>
          <p:cNvPr id="6" name="表 5">
            <a:extLst>
              <a:ext uri="{FF2B5EF4-FFF2-40B4-BE49-F238E27FC236}">
                <a16:creationId xmlns:a16="http://schemas.microsoft.com/office/drawing/2014/main" id="{A8F3A6BC-EAFB-BAF8-CF53-2F5B609F4CBA}"/>
              </a:ext>
            </a:extLst>
          </p:cNvPr>
          <p:cNvGraphicFramePr>
            <a:graphicFrameLocks noGrp="1"/>
          </p:cNvGraphicFramePr>
          <p:nvPr>
            <p:extLst>
              <p:ext uri="{D42A27DB-BD31-4B8C-83A1-F6EECF244321}">
                <p14:modId xmlns:p14="http://schemas.microsoft.com/office/powerpoint/2010/main" val="3533115836"/>
              </p:ext>
            </p:extLst>
          </p:nvPr>
        </p:nvGraphicFramePr>
        <p:xfrm>
          <a:off x="1748471" y="5965190"/>
          <a:ext cx="9185276" cy="600075"/>
        </p:xfrm>
        <a:graphic>
          <a:graphicData uri="http://schemas.openxmlformats.org/drawingml/2006/table">
            <a:tbl>
              <a:tblPr>
                <a:tableStyleId>{5C22544A-7EE6-4342-B048-85BDC9FD1C3A}</a:tableStyleId>
              </a:tblPr>
              <a:tblGrid>
                <a:gridCol w="1458914">
                  <a:extLst>
                    <a:ext uri="{9D8B030D-6E8A-4147-A177-3AD203B41FA5}">
                      <a16:colId xmlns:a16="http://schemas.microsoft.com/office/drawing/2014/main" val="3237067307"/>
                    </a:ext>
                  </a:extLst>
                </a:gridCol>
                <a:gridCol w="1466850">
                  <a:extLst>
                    <a:ext uri="{9D8B030D-6E8A-4147-A177-3AD203B41FA5}">
                      <a16:colId xmlns:a16="http://schemas.microsoft.com/office/drawing/2014/main" val="3269563166"/>
                    </a:ext>
                  </a:extLst>
                </a:gridCol>
                <a:gridCol w="209550">
                  <a:extLst>
                    <a:ext uri="{9D8B030D-6E8A-4147-A177-3AD203B41FA5}">
                      <a16:colId xmlns:a16="http://schemas.microsoft.com/office/drawing/2014/main" val="990833661"/>
                    </a:ext>
                  </a:extLst>
                </a:gridCol>
                <a:gridCol w="6049962">
                  <a:extLst>
                    <a:ext uri="{9D8B030D-6E8A-4147-A177-3AD203B41FA5}">
                      <a16:colId xmlns:a16="http://schemas.microsoft.com/office/drawing/2014/main" val="1957091983"/>
                    </a:ext>
                  </a:extLst>
                </a:gridCol>
              </a:tblGrid>
              <a:tr h="254000">
                <a:tc rowSpan="2">
                  <a:txBody>
                    <a:bodyPr/>
                    <a:lstStyle/>
                    <a:p>
                      <a:pPr algn="ctr" fontAlgn="ctr"/>
                      <a:r>
                        <a:rPr lang="ja-JP" altLang="en-US" sz="1650" b="1" u="none" strike="noStrike" baseline="0" dirty="0">
                          <a:effectLst/>
                          <a:latin typeface="Meiryo UI" panose="020B0604030504040204" pitchFamily="50" charset="-128"/>
                          <a:ea typeface="Meiryo UI" panose="020B0604030504040204" pitchFamily="50" charset="-128"/>
                        </a:rPr>
                        <a:t>認　　証</a:t>
                      </a:r>
                      <a:endParaRPr lang="ja-JP" altLang="en-US" sz="1650" b="1"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fontAlgn="ctr"/>
                      <a:r>
                        <a:rPr lang="ja-JP" altLang="en-US" sz="1650" u="none" strike="noStrike" baseline="0" dirty="0">
                          <a:effectLst/>
                          <a:latin typeface="Meiryo UI" panose="020B0604030504040204" pitchFamily="50" charset="-128"/>
                          <a:ea typeface="Meiryo UI" panose="020B0604030504040204" pitchFamily="50" charset="-128"/>
                        </a:rPr>
                        <a:t>ロータリー財団</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650" u="none" strike="noStrike" baseline="0" dirty="0">
                          <a:effectLst/>
                          <a:latin typeface="Meiryo UI" panose="020B0604030504040204" pitchFamily="50" charset="-128"/>
                          <a:ea typeface="Meiryo UI" panose="020B0604030504040204" pitchFamily="50" charset="-128"/>
                        </a:rPr>
                        <a:t>：</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fontAlgn="ctr"/>
                      <a:r>
                        <a:rPr lang="ja-JP" altLang="en-US" sz="1650" u="none" strike="noStrike" baseline="0" dirty="0">
                          <a:effectLst/>
                          <a:latin typeface="Meiryo UI" panose="020B0604030504040204" pitchFamily="50" charset="-128"/>
                          <a:ea typeface="Meiryo UI" panose="020B0604030504040204" pitchFamily="50" charset="-128"/>
                        </a:rPr>
                        <a:t>メジャードナー</a:t>
                      </a:r>
                      <a:r>
                        <a:rPr lang="en-US" altLang="ja-JP" sz="1650" u="none" strike="noStrike" baseline="0" dirty="0">
                          <a:effectLst/>
                          <a:latin typeface="Meiryo UI" panose="020B0604030504040204" pitchFamily="50" charset="-128"/>
                          <a:ea typeface="Meiryo UI" panose="020B0604030504040204" pitchFamily="50" charset="-128"/>
                        </a:rPr>
                        <a:t>(</a:t>
                      </a:r>
                      <a:r>
                        <a:rPr lang="ja-JP" altLang="en-US" sz="1650" u="none" strike="noStrike" baseline="0" dirty="0">
                          <a:effectLst/>
                          <a:latin typeface="Meiryo UI" panose="020B0604030504040204" pitchFamily="50" charset="-128"/>
                          <a:ea typeface="Meiryo UI" panose="020B0604030504040204" pitchFamily="50" charset="-128"/>
                        </a:rPr>
                        <a:t>３</a:t>
                      </a:r>
                      <a:r>
                        <a:rPr lang="en-US" altLang="ja-JP" sz="1650" u="none" strike="noStrike" baseline="0" dirty="0">
                          <a:effectLst/>
                          <a:latin typeface="Meiryo UI" panose="020B0604030504040204" pitchFamily="50" charset="-128"/>
                          <a:ea typeface="Meiryo UI" panose="020B0604030504040204" pitchFamily="50" charset="-128"/>
                        </a:rPr>
                        <a:t>)</a:t>
                      </a:r>
                      <a:r>
                        <a:rPr lang="ja-JP" altLang="en-US" sz="1650" u="none" strike="noStrike" baseline="0" dirty="0">
                          <a:effectLst/>
                          <a:latin typeface="Meiryo UI" panose="020B0604030504040204" pitchFamily="50" charset="-128"/>
                          <a:ea typeface="Meiryo UI" panose="020B0604030504040204" pitchFamily="50" charset="-128"/>
                        </a:rPr>
                        <a:t>　ベネファクター</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035045366"/>
                  </a:ext>
                </a:extLst>
              </a:tr>
              <a:tr h="342265">
                <a:tc vMerge="1">
                  <a:txBody>
                    <a:bodyPr/>
                    <a:lstStyle/>
                    <a:p>
                      <a:endParaRPr kumimoji="1" lang="ja-JP" altLang="en-US"/>
                    </a:p>
                  </a:txBody>
                  <a:tcPr/>
                </a:tc>
                <a:tc>
                  <a:txBody>
                    <a:bodyPr/>
                    <a:lstStyle/>
                    <a:p>
                      <a:pPr algn="l" fontAlgn="ctr"/>
                      <a:r>
                        <a:rPr lang="zh-CN" altLang="en-US" sz="1600" u="none" strike="noStrike" baseline="0" dirty="0">
                          <a:effectLst/>
                          <a:latin typeface="Meiryo UI" panose="020B0604030504040204" pitchFamily="50" charset="-128"/>
                          <a:ea typeface="Meiryo UI" panose="020B0604030504040204" pitchFamily="50" charset="-128"/>
                        </a:rPr>
                        <a:t>米山記念奨学会</a:t>
                      </a:r>
                      <a:endParaRPr lang="zh-CN" altLang="en-US" sz="160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650" u="none" strike="noStrike" baseline="0" dirty="0">
                          <a:effectLst/>
                          <a:latin typeface="Meiryo UI" panose="020B0604030504040204" pitchFamily="50" charset="-128"/>
                          <a:ea typeface="Meiryo UI" panose="020B0604030504040204" pitchFamily="50" charset="-128"/>
                        </a:rPr>
                        <a:t>：</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fontAlgn="ctr"/>
                      <a:r>
                        <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rPr>
                        <a:t>メジャードナー</a:t>
                      </a:r>
                    </a:p>
                  </a:txBody>
                  <a:tcPr marL="6350" marR="6350" marT="6350" marB="0" anchor="ctr"/>
                </a:tc>
                <a:extLst>
                  <a:ext uri="{0D108BD9-81ED-4DB2-BD59-A6C34878D82A}">
                    <a16:rowId xmlns:a16="http://schemas.microsoft.com/office/drawing/2014/main" val="3908022493"/>
                  </a:ext>
                </a:extLst>
              </a:tr>
            </a:tbl>
          </a:graphicData>
        </a:graphic>
      </p:graphicFrame>
      <p:graphicFrame>
        <p:nvGraphicFramePr>
          <p:cNvPr id="7" name="表 6">
            <a:extLst>
              <a:ext uri="{FF2B5EF4-FFF2-40B4-BE49-F238E27FC236}">
                <a16:creationId xmlns:a16="http://schemas.microsoft.com/office/drawing/2014/main" id="{03B40366-ED10-DEFE-BEBF-EB4B83022EC4}"/>
              </a:ext>
            </a:extLst>
          </p:cNvPr>
          <p:cNvGraphicFramePr>
            <a:graphicFrameLocks noGrp="1"/>
          </p:cNvGraphicFramePr>
          <p:nvPr>
            <p:extLst>
              <p:ext uri="{D42A27DB-BD31-4B8C-83A1-F6EECF244321}">
                <p14:modId xmlns:p14="http://schemas.microsoft.com/office/powerpoint/2010/main" val="616066405"/>
              </p:ext>
            </p:extLst>
          </p:nvPr>
        </p:nvGraphicFramePr>
        <p:xfrm>
          <a:off x="1738948" y="2631598"/>
          <a:ext cx="9185276" cy="3334860"/>
        </p:xfrm>
        <a:graphic>
          <a:graphicData uri="http://schemas.openxmlformats.org/drawingml/2006/table">
            <a:tbl>
              <a:tblPr>
                <a:tableStyleId>{5C22544A-7EE6-4342-B048-85BDC9FD1C3A}</a:tableStyleId>
              </a:tblPr>
              <a:tblGrid>
                <a:gridCol w="1470905">
                  <a:extLst>
                    <a:ext uri="{9D8B030D-6E8A-4147-A177-3AD203B41FA5}">
                      <a16:colId xmlns:a16="http://schemas.microsoft.com/office/drawing/2014/main" val="638944026"/>
                    </a:ext>
                  </a:extLst>
                </a:gridCol>
                <a:gridCol w="38100">
                  <a:extLst>
                    <a:ext uri="{9D8B030D-6E8A-4147-A177-3AD203B41FA5}">
                      <a16:colId xmlns:a16="http://schemas.microsoft.com/office/drawing/2014/main" val="1098350318"/>
                    </a:ext>
                  </a:extLst>
                </a:gridCol>
                <a:gridCol w="1426282">
                  <a:extLst>
                    <a:ext uri="{9D8B030D-6E8A-4147-A177-3AD203B41FA5}">
                      <a16:colId xmlns:a16="http://schemas.microsoft.com/office/drawing/2014/main" val="489027412"/>
                    </a:ext>
                  </a:extLst>
                </a:gridCol>
                <a:gridCol w="209550">
                  <a:extLst>
                    <a:ext uri="{9D8B030D-6E8A-4147-A177-3AD203B41FA5}">
                      <a16:colId xmlns:a16="http://schemas.microsoft.com/office/drawing/2014/main" val="1087804666"/>
                    </a:ext>
                  </a:extLst>
                </a:gridCol>
                <a:gridCol w="6040439">
                  <a:extLst>
                    <a:ext uri="{9D8B030D-6E8A-4147-A177-3AD203B41FA5}">
                      <a16:colId xmlns:a16="http://schemas.microsoft.com/office/drawing/2014/main" val="1848935932"/>
                    </a:ext>
                  </a:extLst>
                </a:gridCol>
              </a:tblGrid>
              <a:tr h="277905">
                <a:tc rowSpan="12">
                  <a:txBody>
                    <a:bodyPr/>
                    <a:lstStyle/>
                    <a:p>
                      <a:pPr algn="ctr" rtl="0" fontAlgn="ctr"/>
                      <a:r>
                        <a:rPr lang="ja-JP" altLang="en-US" sz="1650" b="1" u="none" strike="noStrike" baseline="0" dirty="0">
                          <a:effectLst/>
                          <a:latin typeface="Meiryo UI" panose="020B0604030504040204" pitchFamily="50" charset="-128"/>
                          <a:ea typeface="Meiryo UI" panose="020B0604030504040204" pitchFamily="50" charset="-128"/>
                        </a:rPr>
                        <a:t>ロータリー歴</a:t>
                      </a:r>
                      <a:endParaRPr lang="ja-JP" altLang="en-US" sz="1650" b="1"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rowSpan="5">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1988</a:t>
                      </a:r>
                      <a:r>
                        <a:rPr lang="ja-JP" altLang="en-US" sz="1650" u="none" strike="noStrike" baseline="0">
                          <a:effectLst/>
                          <a:latin typeface="Meiryo UI" panose="020B0604030504040204" pitchFamily="50" charset="-128"/>
                          <a:ea typeface="Meiryo UI" panose="020B0604030504040204" pitchFamily="50" charset="-128"/>
                        </a:rPr>
                        <a:t>年</a:t>
                      </a:r>
                      <a:r>
                        <a:rPr lang="en-US" altLang="ja-JP" sz="1650" u="none" strike="noStrike" baseline="0" dirty="0">
                          <a:effectLst/>
                          <a:latin typeface="Meiryo UI" panose="020B0604030504040204" pitchFamily="50" charset="-128"/>
                          <a:ea typeface="Meiryo UI" panose="020B0604030504040204" pitchFamily="50" charset="-128"/>
                        </a:rPr>
                        <a:t>7</a:t>
                      </a:r>
                      <a:r>
                        <a:rPr lang="ja-JP" altLang="en-US" sz="1650" u="none" strike="noStrike" baseline="0">
                          <a:effectLst/>
                          <a:latin typeface="Meiryo UI" panose="020B0604030504040204" pitchFamily="50" charset="-128"/>
                          <a:ea typeface="Meiryo UI" panose="020B0604030504040204" pitchFamily="50" charset="-128"/>
                        </a:rPr>
                        <a:t>月</a:t>
                      </a:r>
                      <a:endParaRPr lang="ja-JP"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ja-JP" altLang="en-US" sz="1650" u="none" strike="noStrike" baseline="0">
                          <a:effectLst/>
                          <a:latin typeface="Meiryo UI" panose="020B0604030504040204" pitchFamily="50" charset="-128"/>
                          <a:ea typeface="Meiryo UI" panose="020B0604030504040204" pitchFamily="50" charset="-128"/>
                        </a:rPr>
                        <a:t>甲府ロータリークラブ　入会</a:t>
                      </a:r>
                      <a:endParaRPr lang="ja-JP"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997255633"/>
                  </a:ext>
                </a:extLst>
              </a:tr>
              <a:tr h="277905">
                <a:tc vMerge="1">
                  <a:txBody>
                    <a:bodyPr/>
                    <a:lstStyle/>
                    <a:p>
                      <a:endParaRPr kumimoji="1" lang="ja-JP" altLang="en-US"/>
                    </a:p>
                  </a:txBody>
                  <a:tcPr/>
                </a:tc>
                <a:tc vMerge="1">
                  <a:txBody>
                    <a:bodyPr/>
                    <a:lstStyle/>
                    <a:p>
                      <a:endParaRPr kumimoji="1" lang="ja-JP" altLang="en-US"/>
                    </a:p>
                  </a:txBody>
                  <a:tcP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2002</a:t>
                      </a:r>
                      <a:r>
                        <a:rPr lang="ja-JP" altLang="en-US" sz="1650" u="none" strike="noStrike" baseline="0">
                          <a:effectLst/>
                          <a:latin typeface="Meiryo UI" panose="020B0604030504040204" pitchFamily="50" charset="-128"/>
                          <a:ea typeface="Meiryo UI" panose="020B0604030504040204" pitchFamily="50" charset="-128"/>
                        </a:rPr>
                        <a:t>－</a:t>
                      </a:r>
                      <a:r>
                        <a:rPr lang="en-US" altLang="ja-JP" sz="1650" u="none" strike="noStrike" baseline="0" dirty="0">
                          <a:effectLst/>
                          <a:latin typeface="Meiryo UI" panose="020B0604030504040204" pitchFamily="50" charset="-128"/>
                          <a:ea typeface="Meiryo UI" panose="020B0604030504040204" pitchFamily="50" charset="-128"/>
                        </a:rPr>
                        <a:t>03</a:t>
                      </a:r>
                      <a:r>
                        <a:rPr lang="ja-JP" altLang="en-US" sz="1650" u="none" strike="noStrike" baseline="0">
                          <a:effectLst/>
                          <a:latin typeface="Meiryo UI" panose="020B0604030504040204" pitchFamily="50" charset="-128"/>
                          <a:ea typeface="Meiryo UI" panose="020B0604030504040204" pitchFamily="50" charset="-128"/>
                        </a:rPr>
                        <a:t>年</a:t>
                      </a:r>
                      <a:endParaRPr lang="ja-JP"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RID2620 </a:t>
                      </a:r>
                      <a:r>
                        <a:rPr lang="ja-JP" altLang="en-US" sz="1650" u="none" strike="noStrike" baseline="0">
                          <a:effectLst/>
                          <a:latin typeface="Meiryo UI" panose="020B0604030504040204" pitchFamily="50" charset="-128"/>
                          <a:ea typeface="Meiryo UI" panose="020B0604030504040204" pitchFamily="50" charset="-128"/>
                        </a:rPr>
                        <a:t>ロータリー財団委員会　委員長</a:t>
                      </a:r>
                      <a:endParaRPr lang="ja-JP"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21587728"/>
                  </a:ext>
                </a:extLst>
              </a:tr>
              <a:tr h="277905">
                <a:tc vMerge="1">
                  <a:txBody>
                    <a:bodyPr/>
                    <a:lstStyle/>
                    <a:p>
                      <a:endParaRPr kumimoji="1" lang="ja-JP" altLang="en-US"/>
                    </a:p>
                  </a:txBody>
                  <a:tcPr/>
                </a:tc>
                <a:tc vMerge="1">
                  <a:txBody>
                    <a:bodyPr/>
                    <a:lstStyle/>
                    <a:p>
                      <a:endParaRPr kumimoji="1" lang="ja-JP" altLang="en-US"/>
                    </a:p>
                  </a:txBody>
                  <a:tcP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2006</a:t>
                      </a:r>
                      <a:r>
                        <a:rPr lang="ja-JP" altLang="en-US" sz="1650" u="none" strike="noStrike" baseline="0">
                          <a:effectLst/>
                          <a:latin typeface="Meiryo UI" panose="020B0604030504040204" pitchFamily="50" charset="-128"/>
                          <a:ea typeface="Meiryo UI" panose="020B0604030504040204" pitchFamily="50" charset="-128"/>
                        </a:rPr>
                        <a:t>－</a:t>
                      </a:r>
                      <a:r>
                        <a:rPr lang="en-US" altLang="ja-JP" sz="1650" u="none" strike="noStrike" baseline="0" dirty="0">
                          <a:effectLst/>
                          <a:latin typeface="Meiryo UI" panose="020B0604030504040204" pitchFamily="50" charset="-128"/>
                          <a:ea typeface="Meiryo UI" panose="020B0604030504040204" pitchFamily="50" charset="-128"/>
                        </a:rPr>
                        <a:t>07</a:t>
                      </a:r>
                      <a:r>
                        <a:rPr lang="ja-JP" altLang="en-US" sz="1650" u="none" strike="noStrike" baseline="0">
                          <a:effectLst/>
                          <a:latin typeface="Meiryo UI" panose="020B0604030504040204" pitchFamily="50" charset="-128"/>
                          <a:ea typeface="Meiryo UI" panose="020B0604030504040204" pitchFamily="50" charset="-128"/>
                        </a:rPr>
                        <a:t>年</a:t>
                      </a:r>
                      <a:endParaRPr lang="ja-JP"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ja-JP" altLang="en-US" sz="1650" u="none" strike="noStrike" baseline="0" dirty="0">
                          <a:effectLst/>
                          <a:latin typeface="Meiryo UI" panose="020B0604030504040204" pitchFamily="50" charset="-128"/>
                          <a:ea typeface="Meiryo UI" panose="020B0604030504040204" pitchFamily="50" charset="-128"/>
                        </a:rPr>
                        <a:t>甲府ロータリークラブ　会長</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726290460"/>
                  </a:ext>
                </a:extLst>
              </a:tr>
              <a:tr h="277905">
                <a:tc vMerge="1">
                  <a:txBody>
                    <a:bodyPr/>
                    <a:lstStyle/>
                    <a:p>
                      <a:endParaRPr kumimoji="1" lang="ja-JP" altLang="en-US"/>
                    </a:p>
                  </a:txBody>
                  <a:tcPr/>
                </a:tc>
                <a:tc vMerge="1">
                  <a:txBody>
                    <a:bodyPr/>
                    <a:lstStyle/>
                    <a:p>
                      <a:endParaRPr kumimoji="1" lang="ja-JP" altLang="en-US"/>
                    </a:p>
                  </a:txBody>
                  <a:tcP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2012</a:t>
                      </a:r>
                      <a:r>
                        <a:rPr lang="ja-JP" altLang="en-US" sz="1650" u="none" strike="noStrike" baseline="0">
                          <a:effectLst/>
                          <a:latin typeface="Meiryo UI" panose="020B0604030504040204" pitchFamily="50" charset="-128"/>
                          <a:ea typeface="Meiryo UI" panose="020B0604030504040204" pitchFamily="50" charset="-128"/>
                        </a:rPr>
                        <a:t>－</a:t>
                      </a:r>
                      <a:r>
                        <a:rPr lang="en-US" altLang="ja-JP" sz="1650" u="none" strike="noStrike" baseline="0" dirty="0">
                          <a:effectLst/>
                          <a:latin typeface="Meiryo UI" panose="020B0604030504040204" pitchFamily="50" charset="-128"/>
                          <a:ea typeface="Meiryo UI" panose="020B0604030504040204" pitchFamily="50" charset="-128"/>
                        </a:rPr>
                        <a:t>13</a:t>
                      </a:r>
                      <a:r>
                        <a:rPr lang="ja-JP" altLang="en-US" sz="1650" u="none" strike="noStrike" baseline="0">
                          <a:effectLst/>
                          <a:latin typeface="Meiryo UI" panose="020B0604030504040204" pitchFamily="50" charset="-128"/>
                          <a:ea typeface="Meiryo UI" panose="020B0604030504040204" pitchFamily="50" charset="-128"/>
                        </a:rPr>
                        <a:t>年</a:t>
                      </a:r>
                      <a:endParaRPr lang="ja-JP"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en-US" sz="1650" u="none" strike="noStrike" baseline="0" dirty="0">
                          <a:effectLst/>
                          <a:latin typeface="Meiryo UI" panose="020B0604030504040204" pitchFamily="50" charset="-128"/>
                          <a:ea typeface="Meiryo UI" panose="020B0604030504040204" pitchFamily="50" charset="-128"/>
                        </a:rPr>
                        <a:t>RID2620 </a:t>
                      </a:r>
                      <a:r>
                        <a:rPr lang="ja-JP" altLang="en-US" sz="1650" u="none" strike="noStrike" baseline="0">
                          <a:effectLst/>
                          <a:latin typeface="Meiryo UI" panose="020B0604030504040204" pitchFamily="50" charset="-128"/>
                          <a:ea typeface="Meiryo UI" panose="020B0604030504040204" pitchFamily="50" charset="-128"/>
                        </a:rPr>
                        <a:t>ガバナー</a:t>
                      </a:r>
                      <a:endParaRPr lang="ja-JP"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373664987"/>
                  </a:ext>
                </a:extLst>
              </a:tr>
              <a:tr h="277905">
                <a:tc vMerge="1">
                  <a:txBody>
                    <a:bodyPr/>
                    <a:lstStyle/>
                    <a:p>
                      <a:endParaRPr kumimoji="1" lang="ja-JP" altLang="en-US"/>
                    </a:p>
                  </a:txBody>
                  <a:tcPr/>
                </a:tc>
                <a:tc vMerge="1">
                  <a:txBody>
                    <a:bodyPr/>
                    <a:lstStyle/>
                    <a:p>
                      <a:endParaRPr kumimoji="1" lang="ja-JP" altLang="en-US"/>
                    </a:p>
                  </a:txBody>
                  <a:tcP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2017</a:t>
                      </a:r>
                      <a:r>
                        <a:rPr lang="ja-JP" altLang="en-US" sz="1650" u="none" strike="noStrike" baseline="0">
                          <a:effectLst/>
                          <a:latin typeface="Meiryo UI" panose="020B0604030504040204" pitchFamily="50" charset="-128"/>
                          <a:ea typeface="Meiryo UI" panose="020B0604030504040204" pitchFamily="50" charset="-128"/>
                        </a:rPr>
                        <a:t>－</a:t>
                      </a:r>
                      <a:r>
                        <a:rPr lang="en-US" altLang="ja-JP" sz="1650" u="none" strike="noStrike" baseline="0" dirty="0">
                          <a:effectLst/>
                          <a:latin typeface="Meiryo UI" panose="020B0604030504040204" pitchFamily="50" charset="-128"/>
                          <a:ea typeface="Meiryo UI" panose="020B0604030504040204" pitchFamily="50" charset="-128"/>
                        </a:rPr>
                        <a:t>20</a:t>
                      </a:r>
                      <a:r>
                        <a:rPr lang="ja-JP" altLang="en-US" sz="1650" u="none" strike="noStrike" baseline="0">
                          <a:effectLst/>
                          <a:latin typeface="Meiryo UI" panose="020B0604030504040204" pitchFamily="50" charset="-128"/>
                          <a:ea typeface="Meiryo UI" panose="020B0604030504040204" pitchFamily="50" charset="-128"/>
                        </a:rPr>
                        <a:t>年</a:t>
                      </a:r>
                      <a:endParaRPr lang="ja-JP"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en-US" altLang="zh-TW" sz="1650" u="none" strike="noStrike" baseline="0" dirty="0">
                          <a:effectLst/>
                          <a:latin typeface="Meiryo UI" panose="020B0604030504040204" pitchFamily="50" charset="-128"/>
                          <a:ea typeface="Meiryo UI" panose="020B0604030504040204" pitchFamily="50" charset="-128"/>
                        </a:rPr>
                        <a:t>RID2620 </a:t>
                      </a:r>
                      <a:r>
                        <a:rPr lang="zh-TW" altLang="en-US" sz="1650" u="none" strike="noStrike" baseline="0">
                          <a:effectLst/>
                          <a:latin typeface="Meiryo UI" panose="020B0604030504040204" pitchFamily="50" charset="-128"/>
                          <a:ea typeface="Meiryo UI" panose="020B0604030504040204" pitchFamily="50" charset="-128"/>
                        </a:rPr>
                        <a:t>審議会代表議員</a:t>
                      </a:r>
                      <a:endParaRPr lang="zh-TW"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791865444"/>
                  </a:ext>
                </a:extLst>
              </a:tr>
              <a:tr h="277905">
                <a:tc vMerge="1">
                  <a:txBody>
                    <a:bodyPr/>
                    <a:lstStyle/>
                    <a:p>
                      <a:endParaRPr kumimoji="1" lang="ja-JP" altLang="en-US"/>
                    </a:p>
                  </a:txBody>
                  <a:tcPr/>
                </a:tc>
                <a:tc rowSpan="4">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2013</a:t>
                      </a:r>
                      <a:r>
                        <a:rPr lang="ja-JP" altLang="en-US" sz="1650" u="none" strike="noStrike" baseline="0" dirty="0">
                          <a:effectLst/>
                          <a:latin typeface="Meiryo UI" panose="020B0604030504040204" pitchFamily="50" charset="-128"/>
                          <a:ea typeface="Meiryo UI" panose="020B0604030504040204" pitchFamily="50" charset="-128"/>
                        </a:rPr>
                        <a:t>－</a:t>
                      </a:r>
                      <a:r>
                        <a:rPr lang="en-US" altLang="ja-JP" sz="1650" u="none" strike="noStrike" baseline="0" dirty="0">
                          <a:effectLst/>
                          <a:latin typeface="Meiryo UI" panose="020B0604030504040204" pitchFamily="50" charset="-128"/>
                          <a:ea typeface="Meiryo UI" panose="020B0604030504040204" pitchFamily="50" charset="-128"/>
                        </a:rPr>
                        <a:t>16</a:t>
                      </a:r>
                      <a:r>
                        <a:rPr lang="ja-JP" altLang="en-US" sz="1650" u="none" strike="noStrike" baseline="0" dirty="0">
                          <a:effectLst/>
                          <a:latin typeface="Meiryo UI" panose="020B0604030504040204" pitchFamily="50" charset="-128"/>
                          <a:ea typeface="Meiryo UI" panose="020B0604030504040204" pitchFamily="50" charset="-128"/>
                        </a:rPr>
                        <a:t>年</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ja-JP" altLang="en-US" sz="1650" u="none" strike="noStrike" baseline="0" dirty="0">
                          <a:effectLst/>
                          <a:latin typeface="Meiryo UI" panose="020B0604030504040204" pitchFamily="50" charset="-128"/>
                          <a:ea typeface="Meiryo UI" panose="020B0604030504040204" pitchFamily="50" charset="-128"/>
                        </a:rPr>
                        <a:t>公財）ロータリー米山記念奨学会選考委員会　委員</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794212489"/>
                  </a:ext>
                </a:extLst>
              </a:tr>
              <a:tr h="277905">
                <a:tc vMerge="1">
                  <a:txBody>
                    <a:bodyPr/>
                    <a:lstStyle/>
                    <a:p>
                      <a:endParaRPr kumimoji="1" lang="ja-JP" altLang="en-US"/>
                    </a:p>
                  </a:txBody>
                  <a:tcPr/>
                </a:tc>
                <a:tc vMerge="1">
                  <a:txBody>
                    <a:bodyPr/>
                    <a:lstStyle/>
                    <a:p>
                      <a:endParaRPr kumimoji="1" lang="ja-JP" altLang="en-US"/>
                    </a:p>
                  </a:txBody>
                  <a:tcP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2016</a:t>
                      </a:r>
                      <a:r>
                        <a:rPr lang="ja-JP" altLang="en-US" sz="1650" u="none" strike="noStrike" baseline="0" dirty="0">
                          <a:effectLst/>
                          <a:latin typeface="Meiryo UI" panose="020B0604030504040204" pitchFamily="50" charset="-128"/>
                          <a:ea typeface="Meiryo UI" panose="020B0604030504040204" pitchFamily="50" charset="-128"/>
                        </a:rPr>
                        <a:t>－</a:t>
                      </a:r>
                      <a:r>
                        <a:rPr lang="en-US" altLang="ja-JP" sz="1650" u="none" strike="noStrike" baseline="0" dirty="0">
                          <a:effectLst/>
                          <a:latin typeface="Meiryo UI" panose="020B0604030504040204" pitchFamily="50" charset="-128"/>
                          <a:ea typeface="Meiryo UI" panose="020B0604030504040204" pitchFamily="50" charset="-128"/>
                        </a:rPr>
                        <a:t>19</a:t>
                      </a:r>
                      <a:r>
                        <a:rPr lang="ja-JP" altLang="en-US" sz="1650" u="none" strike="noStrike" baseline="0" dirty="0">
                          <a:effectLst/>
                          <a:latin typeface="Meiryo UI" panose="020B0604030504040204" pitchFamily="50" charset="-128"/>
                          <a:ea typeface="Meiryo UI" panose="020B0604030504040204" pitchFamily="50" charset="-128"/>
                        </a:rPr>
                        <a:t>年</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ja-JP" altLang="en-US" sz="1650" u="none" strike="noStrike" baseline="0" dirty="0">
                          <a:effectLst/>
                          <a:latin typeface="Meiryo UI" panose="020B0604030504040204" pitchFamily="50" charset="-128"/>
                          <a:ea typeface="Meiryo UI" panose="020B0604030504040204" pitchFamily="50" charset="-128"/>
                        </a:rPr>
                        <a:t>公財）ロータリー米山記念奨学会広報委員会　委員・委員長</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089009734"/>
                  </a:ext>
                </a:extLst>
              </a:tr>
              <a:tr h="277905">
                <a:tc vMerge="1">
                  <a:txBody>
                    <a:bodyPr/>
                    <a:lstStyle/>
                    <a:p>
                      <a:endParaRPr kumimoji="1" lang="ja-JP" altLang="en-US"/>
                    </a:p>
                  </a:txBody>
                  <a:tcPr/>
                </a:tc>
                <a:tc vMerge="1">
                  <a:txBody>
                    <a:bodyPr/>
                    <a:lstStyle/>
                    <a:p>
                      <a:endParaRPr kumimoji="1" lang="ja-JP" altLang="en-US"/>
                    </a:p>
                  </a:txBody>
                  <a:tcP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2017</a:t>
                      </a:r>
                      <a:r>
                        <a:rPr lang="ja-JP" altLang="en-US" sz="1650" u="none" strike="noStrike" baseline="0" dirty="0">
                          <a:effectLst/>
                          <a:latin typeface="Meiryo UI" panose="020B0604030504040204" pitchFamily="50" charset="-128"/>
                          <a:ea typeface="Meiryo UI" panose="020B0604030504040204" pitchFamily="50" charset="-128"/>
                        </a:rPr>
                        <a:t>－</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zh-TW" altLang="en-US" sz="1650" u="none" strike="noStrike" baseline="0">
                          <a:effectLst/>
                          <a:latin typeface="Meiryo UI" panose="020B0604030504040204" pitchFamily="50" charset="-128"/>
                          <a:ea typeface="Meiryo UI" panose="020B0604030504040204" pitchFamily="50" charset="-128"/>
                        </a:rPr>
                        <a:t>公財）米山梅吉記念館　理事</a:t>
                      </a:r>
                      <a:endParaRPr lang="zh-TW" altLang="en-US" sz="1650" b="0" i="0" u="none" strike="noStrike" baseline="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233175060"/>
                  </a:ext>
                </a:extLst>
              </a:tr>
              <a:tr h="277905">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650" u="none" strike="noStrike" baseline="0" dirty="0">
                          <a:effectLst/>
                          <a:latin typeface="Meiryo UI" panose="020B0604030504040204" pitchFamily="50" charset="-128"/>
                          <a:ea typeface="Meiryo UI" panose="020B0604030504040204" pitchFamily="50" charset="-128"/>
                        </a:rPr>
                        <a:t>2014</a:t>
                      </a:r>
                      <a:r>
                        <a:rPr lang="ja-JP" altLang="en-US" sz="1650" u="none" strike="noStrike" baseline="0" dirty="0">
                          <a:effectLst/>
                          <a:latin typeface="Meiryo UI" panose="020B0604030504040204" pitchFamily="50" charset="-128"/>
                          <a:ea typeface="Meiryo UI" panose="020B0604030504040204" pitchFamily="50" charset="-128"/>
                        </a:rPr>
                        <a:t>－</a:t>
                      </a:r>
                      <a:r>
                        <a:rPr lang="en-US" altLang="ja-JP" sz="1650" u="none" strike="noStrike" baseline="0" dirty="0">
                          <a:effectLst/>
                          <a:latin typeface="Meiryo UI" panose="020B0604030504040204" pitchFamily="50" charset="-128"/>
                          <a:ea typeface="Meiryo UI" panose="020B0604030504040204" pitchFamily="50" charset="-128"/>
                        </a:rPr>
                        <a:t>17</a:t>
                      </a:r>
                      <a:r>
                        <a:rPr lang="ja-JP" altLang="en-US" sz="1650" u="none" strike="noStrike" baseline="0" dirty="0">
                          <a:effectLst/>
                          <a:latin typeface="Meiryo UI" panose="020B0604030504040204" pitchFamily="50" charset="-128"/>
                          <a:ea typeface="Meiryo UI" panose="020B0604030504040204" pitchFamily="50" charset="-128"/>
                        </a:rPr>
                        <a:t>年</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50" u="none" strike="noStrike" baseline="0" dirty="0">
                          <a:effectLst/>
                          <a:latin typeface="Meiryo UI" panose="020B0604030504040204" pitchFamily="50" charset="-128"/>
                          <a:ea typeface="Meiryo UI" panose="020B0604030504040204" pitchFamily="50" charset="-128"/>
                        </a:rPr>
                        <a:t>国際ロータリー　公共イメージコーディネーター</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1551641040"/>
                  </a:ext>
                </a:extLst>
              </a:tr>
              <a:tr h="277905">
                <a:tc vMerge="1">
                  <a:txBody>
                    <a:bodyPr/>
                    <a:lstStyle/>
                    <a:p>
                      <a:endParaRPr kumimoji="1" lang="ja-JP" altLang="en-US"/>
                    </a:p>
                  </a:txBody>
                  <a:tcPr/>
                </a:tc>
                <a:tc rowSpan="3">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650" u="none" strike="noStrike" baseline="0" dirty="0">
                          <a:effectLst/>
                          <a:latin typeface="Meiryo UI" panose="020B0604030504040204" pitchFamily="50" charset="-128"/>
                          <a:ea typeface="Meiryo UI" panose="020B0604030504040204" pitchFamily="50" charset="-128"/>
                        </a:rPr>
                        <a:t>2018</a:t>
                      </a:r>
                      <a:r>
                        <a:rPr lang="ja-JP" altLang="en-US" sz="1650" u="none" strike="noStrike" baseline="0" dirty="0">
                          <a:effectLst/>
                          <a:latin typeface="Meiryo UI" panose="020B0604030504040204" pitchFamily="50" charset="-128"/>
                          <a:ea typeface="Meiryo UI" panose="020B0604030504040204" pitchFamily="50" charset="-128"/>
                        </a:rPr>
                        <a:t>年</a:t>
                      </a:r>
                      <a:r>
                        <a:rPr lang="en-US" altLang="ja-JP" sz="1650" u="none" strike="noStrike" baseline="0" dirty="0">
                          <a:effectLst/>
                          <a:latin typeface="Meiryo UI" panose="020B0604030504040204" pitchFamily="50" charset="-128"/>
                          <a:ea typeface="Meiryo UI" panose="020B0604030504040204" pitchFamily="50" charset="-128"/>
                        </a:rPr>
                        <a:t>､19</a:t>
                      </a:r>
                      <a:r>
                        <a:rPr lang="ja-JP" altLang="en-US" sz="1650" u="none" strike="noStrike" baseline="0" dirty="0">
                          <a:effectLst/>
                          <a:latin typeface="Meiryo UI" panose="020B0604030504040204" pitchFamily="50" charset="-128"/>
                          <a:ea typeface="Meiryo UI" panose="020B0604030504040204" pitchFamily="50" charset="-128"/>
                        </a:rPr>
                        <a:t>年</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50" u="none" strike="noStrike" baseline="0" dirty="0">
                          <a:effectLst/>
                          <a:latin typeface="Meiryo UI" panose="020B0604030504040204" pitchFamily="50" charset="-128"/>
                          <a:ea typeface="Meiryo UI" panose="020B0604030504040204" pitchFamily="50" charset="-128"/>
                        </a:rPr>
                        <a:t>国際ロータリー　ラーニングファシリテーター（研修リーダー）</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1573869611"/>
                  </a:ext>
                </a:extLst>
              </a:tr>
              <a:tr h="277905">
                <a:tc vMerge="1">
                  <a:txBody>
                    <a:bodyPr/>
                    <a:lstStyle/>
                    <a:p>
                      <a:endParaRPr kumimoji="1" lang="ja-JP" altLang="en-US"/>
                    </a:p>
                  </a:txBody>
                  <a:tcPr/>
                </a:tc>
                <a:tc vMerge="1">
                  <a:txBody>
                    <a:bodyPr/>
                    <a:lstStyle/>
                    <a:p>
                      <a:endParaRPr kumimoji="1" lang="ja-JP" altLang="en-US"/>
                    </a:p>
                  </a:txBody>
                  <a:tcPr/>
                </a:tc>
                <a:tc>
                  <a:txBody>
                    <a:bodyPr/>
                    <a:lstStyle/>
                    <a:p>
                      <a:pPr algn="l" rtl="0" fontAlgn="ctr"/>
                      <a:r>
                        <a:rPr lang="en-US" altLang="ja-JP" sz="1650" b="0" i="0" u="none" strike="noStrike" baseline="0" dirty="0">
                          <a:solidFill>
                            <a:srgbClr val="000000"/>
                          </a:solidFill>
                          <a:effectLst/>
                          <a:latin typeface="Meiryo UI" panose="020B0604030504040204" pitchFamily="50" charset="-128"/>
                          <a:ea typeface="Meiryo UI" panose="020B0604030504040204" pitchFamily="50" charset="-128"/>
                        </a:rPr>
                        <a:t>2022</a:t>
                      </a:r>
                      <a:r>
                        <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rPr>
                        <a:t>ロータリーの友委員会委員長　一社）ロータリーの友事務所代表理事</a:t>
                      </a:r>
                    </a:p>
                  </a:txBody>
                  <a:tcPr marL="6350" marR="6350" marT="6350" marB="0" anchor="ctr"/>
                </a:tc>
                <a:extLst>
                  <a:ext uri="{0D108BD9-81ED-4DB2-BD59-A6C34878D82A}">
                    <a16:rowId xmlns:a16="http://schemas.microsoft.com/office/drawing/2014/main" val="1264835426"/>
                  </a:ext>
                </a:extLst>
              </a:tr>
              <a:tr h="277905">
                <a:tc vMerge="1">
                  <a:txBody>
                    <a:bodyPr/>
                    <a:lstStyle/>
                    <a:p>
                      <a:endParaRPr kumimoji="1" lang="ja-JP" altLang="en-US"/>
                    </a:p>
                  </a:txBody>
                  <a:tcPr/>
                </a:tc>
                <a:tc vMerge="1">
                  <a:txBody>
                    <a:bodyPr/>
                    <a:lstStyle/>
                    <a:p>
                      <a:endParaRPr kumimoji="1" lang="ja-JP" altLang="en-US"/>
                    </a:p>
                  </a:txBody>
                  <a:tcPr/>
                </a:tc>
                <a:tc>
                  <a:txBody>
                    <a:bodyPr/>
                    <a:lstStyle/>
                    <a:p>
                      <a:pPr algn="l" rtl="0" fontAlgn="ctr"/>
                      <a:r>
                        <a:rPr lang="en-US" altLang="ja-JP" sz="1650" u="none" strike="noStrike" baseline="0" dirty="0">
                          <a:effectLst/>
                          <a:latin typeface="Meiryo UI" panose="020B0604030504040204" pitchFamily="50" charset="-128"/>
                          <a:ea typeface="Meiryo UI" panose="020B0604030504040204" pitchFamily="50" charset="-128"/>
                        </a:rPr>
                        <a:t>2022</a:t>
                      </a:r>
                      <a:r>
                        <a:rPr lang="ja-JP" altLang="en-US" sz="1650" u="none" strike="noStrike" baseline="0" dirty="0">
                          <a:effectLst/>
                          <a:latin typeface="Meiryo UI" panose="020B0604030504040204" pitchFamily="50" charset="-128"/>
                          <a:ea typeface="Meiryo UI" panose="020B0604030504040204" pitchFamily="50" charset="-128"/>
                        </a:rPr>
                        <a:t>－</a:t>
                      </a:r>
                      <a:endParaRPr lang="ja-JP" altLang="en-US" sz="165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　</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tc>
                <a:tc>
                  <a:txBody>
                    <a:bodyPr/>
                    <a:lstStyle/>
                    <a:p>
                      <a:pPr algn="l" rtl="0" fontAlgn="ctr"/>
                      <a:r>
                        <a:rPr lang="ja-JP" altLang="en-US" sz="1650" u="none" strike="noStrike" baseline="0" dirty="0">
                          <a:effectLst/>
                          <a:latin typeface="Meiryo UI" panose="020B0604030504040204" pitchFamily="50" charset="-128"/>
                          <a:ea typeface="Meiryo UI" panose="020B0604030504040204" pitchFamily="50" charset="-128"/>
                        </a:rPr>
                        <a:t>公益財団法人ロータリー米山記念奨学会　理事</a:t>
                      </a:r>
                      <a:endParaRPr lang="en-US" altLang="ja-JP" sz="1650" u="none" strike="noStrike" baseline="0" dirty="0">
                        <a:effectLst/>
                        <a:latin typeface="Meiryo UI" panose="020B0604030504040204" pitchFamily="50" charset="-128"/>
                        <a:ea typeface="Meiryo UI" panose="020B0604030504040204" pitchFamily="50" charset="-128"/>
                      </a:endParaRPr>
                    </a:p>
                  </a:txBody>
                  <a:tcPr marL="6350" marR="6350" marT="6350" marB="0" anchor="ctr"/>
                </a:tc>
                <a:extLst>
                  <a:ext uri="{0D108BD9-81ED-4DB2-BD59-A6C34878D82A}">
                    <a16:rowId xmlns:a16="http://schemas.microsoft.com/office/drawing/2014/main" val="3287708749"/>
                  </a:ext>
                </a:extLst>
              </a:tr>
            </a:tbl>
          </a:graphicData>
        </a:graphic>
      </p:graphicFrame>
    </p:spTree>
    <p:extLst>
      <p:ext uri="{BB962C8B-B14F-4D97-AF65-F5344CB8AC3E}">
        <p14:creationId xmlns:p14="http://schemas.microsoft.com/office/powerpoint/2010/main" val="279090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E9F914D-CEAB-1382-9328-25199312C905}"/>
              </a:ext>
            </a:extLst>
          </p:cNvPr>
          <p:cNvGrpSpPr/>
          <p:nvPr/>
        </p:nvGrpSpPr>
        <p:grpSpPr>
          <a:xfrm>
            <a:off x="260138" y="5343734"/>
            <a:ext cx="11858879" cy="1146116"/>
            <a:chOff x="246139" y="5639125"/>
            <a:chExt cx="11747786" cy="1146116"/>
          </a:xfrm>
        </p:grpSpPr>
        <p:sp>
          <p:nvSpPr>
            <p:cNvPr id="3" name="四角形: 角を丸くする 2">
              <a:extLst>
                <a:ext uri="{FF2B5EF4-FFF2-40B4-BE49-F238E27FC236}">
                  <a16:creationId xmlns:a16="http://schemas.microsoft.com/office/drawing/2014/main" id="{51410D9E-F9BE-0D9D-B2BE-FC5A124EF0B5}"/>
                </a:ext>
              </a:extLst>
            </p:cNvPr>
            <p:cNvSpPr/>
            <p:nvPr/>
          </p:nvSpPr>
          <p:spPr>
            <a:xfrm>
              <a:off x="267686" y="5639125"/>
              <a:ext cx="11726239" cy="1146116"/>
            </a:xfrm>
            <a:prstGeom prst="roundRect">
              <a:avLst/>
            </a:prstGeom>
            <a:solidFill>
              <a:srgbClr val="8156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DD054CE3-FEDB-A8EA-3C9E-D5B78212486D}"/>
                </a:ext>
              </a:extLst>
            </p:cNvPr>
            <p:cNvSpPr txBox="1"/>
            <p:nvPr/>
          </p:nvSpPr>
          <p:spPr>
            <a:xfrm>
              <a:off x="246139" y="6042377"/>
              <a:ext cx="2739678" cy="369332"/>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☆適応力を高める</a:t>
              </a:r>
              <a:endParaRPr kumimoji="1" lang="ja-JP" altLang="en-US" b="1" dirty="0">
                <a:solidFill>
                  <a:schemeClr val="bg1"/>
                </a:solidFill>
                <a:latin typeface="Meiryo UI" panose="020B0604030504040204" pitchFamily="50" charset="-128"/>
                <a:ea typeface="Meiryo UI" panose="020B0604030504040204" pitchFamily="50" charset="-128"/>
              </a:endParaRPr>
            </a:p>
          </p:txBody>
        </p:sp>
      </p:grpSp>
      <p:grpSp>
        <p:nvGrpSpPr>
          <p:cNvPr id="5" name="グループ化 4">
            <a:extLst>
              <a:ext uri="{FF2B5EF4-FFF2-40B4-BE49-F238E27FC236}">
                <a16:creationId xmlns:a16="http://schemas.microsoft.com/office/drawing/2014/main" id="{B732F8FA-55F6-D3A6-457B-CE50B3E8446E}"/>
              </a:ext>
            </a:extLst>
          </p:cNvPr>
          <p:cNvGrpSpPr/>
          <p:nvPr/>
        </p:nvGrpSpPr>
        <p:grpSpPr>
          <a:xfrm>
            <a:off x="260138" y="4073219"/>
            <a:ext cx="11733991" cy="1146115"/>
            <a:chOff x="246139" y="4117678"/>
            <a:chExt cx="11733991" cy="1205517"/>
          </a:xfrm>
        </p:grpSpPr>
        <p:sp>
          <p:nvSpPr>
            <p:cNvPr id="6" name="四角形: 角を丸くする 5">
              <a:extLst>
                <a:ext uri="{FF2B5EF4-FFF2-40B4-BE49-F238E27FC236}">
                  <a16:creationId xmlns:a16="http://schemas.microsoft.com/office/drawing/2014/main" id="{CF3C8AD8-3FF8-E0F4-E07D-09F86110D49B}"/>
                </a:ext>
              </a:extLst>
            </p:cNvPr>
            <p:cNvSpPr/>
            <p:nvPr/>
          </p:nvSpPr>
          <p:spPr>
            <a:xfrm>
              <a:off x="253891" y="4117678"/>
              <a:ext cx="11726239" cy="12055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BABA5D62-4490-665D-4C68-A854DA24F0FC}"/>
                </a:ext>
              </a:extLst>
            </p:cNvPr>
            <p:cNvSpPr txBox="1"/>
            <p:nvPr/>
          </p:nvSpPr>
          <p:spPr>
            <a:xfrm>
              <a:off x="246139" y="4463180"/>
              <a:ext cx="3081119" cy="563938"/>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☆参加者の積極的な</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かかわりを促す</a:t>
              </a:r>
              <a:endParaRPr kumimoji="1" lang="ja-JP" altLang="en-US" b="1" dirty="0">
                <a:latin typeface="Meiryo UI" panose="020B0604030504040204" pitchFamily="50" charset="-128"/>
                <a:ea typeface="Meiryo UI" panose="020B0604030504040204" pitchFamily="50" charset="-128"/>
              </a:endParaRPr>
            </a:p>
          </p:txBody>
        </p:sp>
      </p:grpSp>
      <p:grpSp>
        <p:nvGrpSpPr>
          <p:cNvPr id="8" name="グループ化 7">
            <a:extLst>
              <a:ext uri="{FF2B5EF4-FFF2-40B4-BE49-F238E27FC236}">
                <a16:creationId xmlns:a16="http://schemas.microsoft.com/office/drawing/2014/main" id="{DF728AB9-4567-1B53-74E0-C8F37BE112E4}"/>
              </a:ext>
            </a:extLst>
          </p:cNvPr>
          <p:cNvGrpSpPr/>
          <p:nvPr/>
        </p:nvGrpSpPr>
        <p:grpSpPr>
          <a:xfrm>
            <a:off x="260138" y="2679362"/>
            <a:ext cx="11731613" cy="1254943"/>
            <a:chOff x="246139" y="2687195"/>
            <a:chExt cx="11731613" cy="1254943"/>
          </a:xfrm>
        </p:grpSpPr>
        <p:sp>
          <p:nvSpPr>
            <p:cNvPr id="9" name="四角形: 角を丸くする 8">
              <a:extLst>
                <a:ext uri="{FF2B5EF4-FFF2-40B4-BE49-F238E27FC236}">
                  <a16:creationId xmlns:a16="http://schemas.microsoft.com/office/drawing/2014/main" id="{9F45EF4E-1276-6363-B49C-1B4D955E10EA}"/>
                </a:ext>
              </a:extLst>
            </p:cNvPr>
            <p:cNvSpPr/>
            <p:nvPr/>
          </p:nvSpPr>
          <p:spPr>
            <a:xfrm>
              <a:off x="251513" y="2687195"/>
              <a:ext cx="11726239" cy="12549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18967E77-9DA0-371B-F5BC-DD7559F7123E}"/>
                </a:ext>
              </a:extLst>
            </p:cNvPr>
            <p:cNvSpPr txBox="1"/>
            <p:nvPr/>
          </p:nvSpPr>
          <p:spPr>
            <a:xfrm>
              <a:off x="246139" y="3098648"/>
              <a:ext cx="3967725"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☆参加者の基盤を広げる</a:t>
              </a:r>
              <a:endParaRPr kumimoji="1" lang="ja-JP" altLang="en-US" b="1" dirty="0">
                <a:latin typeface="Meiryo UI" panose="020B0604030504040204" pitchFamily="50" charset="-128"/>
                <a:ea typeface="Meiryo UI" panose="020B0604030504040204" pitchFamily="50" charset="-128"/>
              </a:endParaRPr>
            </a:p>
          </p:txBody>
        </p:sp>
      </p:grpSp>
      <p:grpSp>
        <p:nvGrpSpPr>
          <p:cNvPr id="11" name="グループ化 10">
            <a:extLst>
              <a:ext uri="{FF2B5EF4-FFF2-40B4-BE49-F238E27FC236}">
                <a16:creationId xmlns:a16="http://schemas.microsoft.com/office/drawing/2014/main" id="{538DD1F5-5F75-1BCF-6CB4-EC2EEA7EB0F9}"/>
              </a:ext>
            </a:extLst>
          </p:cNvPr>
          <p:cNvGrpSpPr/>
          <p:nvPr/>
        </p:nvGrpSpPr>
        <p:grpSpPr>
          <a:xfrm>
            <a:off x="246139" y="1379671"/>
            <a:ext cx="11740238" cy="1205517"/>
            <a:chOff x="246139" y="1379671"/>
            <a:chExt cx="11740238" cy="1205517"/>
          </a:xfrm>
        </p:grpSpPr>
        <p:sp>
          <p:nvSpPr>
            <p:cNvPr id="12" name="四角形: 角を丸くする 11">
              <a:extLst>
                <a:ext uri="{FF2B5EF4-FFF2-40B4-BE49-F238E27FC236}">
                  <a16:creationId xmlns:a16="http://schemas.microsoft.com/office/drawing/2014/main" id="{6EBD9DF8-7C7D-5CB8-6985-28C94EB6A9F3}"/>
                </a:ext>
              </a:extLst>
            </p:cNvPr>
            <p:cNvSpPr/>
            <p:nvPr/>
          </p:nvSpPr>
          <p:spPr>
            <a:xfrm>
              <a:off x="260138" y="1379671"/>
              <a:ext cx="11726239" cy="120551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CF5C145A-8510-7386-3B46-5C7DEDB0B8CA}"/>
                </a:ext>
              </a:extLst>
            </p:cNvPr>
            <p:cNvSpPr txBox="1"/>
            <p:nvPr/>
          </p:nvSpPr>
          <p:spPr>
            <a:xfrm>
              <a:off x="246139" y="1659264"/>
              <a:ext cx="3069085" cy="646331"/>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☆より大きなインパクトを</a:t>
              </a:r>
              <a:endParaRPr kumimoji="1" lang="en-US" altLang="ja-JP" b="1" dirty="0">
                <a:solidFill>
                  <a:schemeClr val="bg1"/>
                </a:solidFill>
                <a:latin typeface="Meiryo UI" panose="020B0604030504040204" pitchFamily="50" charset="-128"/>
                <a:ea typeface="Meiryo UI" panose="020B0604030504040204" pitchFamily="50" charset="-128"/>
              </a:endParaRPr>
            </a:p>
            <a:p>
              <a:r>
                <a:rPr lang="en-US" altLang="ja-JP" b="1" dirty="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もたらす</a:t>
              </a:r>
            </a:p>
          </p:txBody>
        </p:sp>
      </p:grpSp>
      <p:sp>
        <p:nvSpPr>
          <p:cNvPr id="14" name="正方形/長方形 13">
            <a:extLst>
              <a:ext uri="{FF2B5EF4-FFF2-40B4-BE49-F238E27FC236}">
                <a16:creationId xmlns:a16="http://schemas.microsoft.com/office/drawing/2014/main" id="{611FC772-4A7C-4D57-7E81-0BF4C0289E85}"/>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Title 1">
            <a:extLst>
              <a:ext uri="{FF2B5EF4-FFF2-40B4-BE49-F238E27FC236}">
                <a16:creationId xmlns:a16="http://schemas.microsoft.com/office/drawing/2014/main" id="{DB70DC3C-6708-7A29-89AA-E4B72DA7E655}"/>
              </a:ext>
            </a:extLst>
          </p:cNvPr>
          <p:cNvSpPr txBox="1">
            <a:spLocks/>
          </p:cNvSpPr>
          <p:nvPr/>
        </p:nvSpPr>
        <p:spPr bwMode="auto">
          <a:xfrm>
            <a:off x="2806700" y="111492"/>
            <a:ext cx="93853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ビジョン達成のための行動計画（クラブの挑戦）</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16" name="グループ化 15">
            <a:extLst>
              <a:ext uri="{FF2B5EF4-FFF2-40B4-BE49-F238E27FC236}">
                <a16:creationId xmlns:a16="http://schemas.microsoft.com/office/drawing/2014/main" id="{58E98B5E-DCBE-6183-422A-205A97EED8A2}"/>
              </a:ext>
            </a:extLst>
          </p:cNvPr>
          <p:cNvGrpSpPr/>
          <p:nvPr/>
        </p:nvGrpSpPr>
        <p:grpSpPr>
          <a:xfrm>
            <a:off x="4672644" y="599440"/>
            <a:ext cx="7185677" cy="676074"/>
            <a:chOff x="4672644" y="763283"/>
            <a:chExt cx="7185677" cy="676074"/>
          </a:xfrm>
        </p:grpSpPr>
        <p:sp>
          <p:nvSpPr>
            <p:cNvPr id="17" name="矢印: 右 16">
              <a:extLst>
                <a:ext uri="{FF2B5EF4-FFF2-40B4-BE49-F238E27FC236}">
                  <a16:creationId xmlns:a16="http://schemas.microsoft.com/office/drawing/2014/main" id="{4E0C7F9A-7A80-DBBC-8513-C41D4B21576D}"/>
                </a:ext>
              </a:extLst>
            </p:cNvPr>
            <p:cNvSpPr/>
            <p:nvPr/>
          </p:nvSpPr>
          <p:spPr>
            <a:xfrm>
              <a:off x="5051121" y="1002477"/>
              <a:ext cx="6807200" cy="4368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rgbClr val="FF0000"/>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6E30EF22-0403-1534-E271-418D906D514D}"/>
                </a:ext>
              </a:extLst>
            </p:cNvPr>
            <p:cNvSpPr txBox="1"/>
            <p:nvPr/>
          </p:nvSpPr>
          <p:spPr>
            <a:xfrm>
              <a:off x="4672644" y="763283"/>
              <a:ext cx="803595"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2024</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C6C5B943-A584-31EF-CC42-718CE98FF970}"/>
                </a:ext>
              </a:extLst>
            </p:cNvPr>
            <p:cNvSpPr txBox="1"/>
            <p:nvPr/>
          </p:nvSpPr>
          <p:spPr>
            <a:xfrm>
              <a:off x="6695506" y="763283"/>
              <a:ext cx="803595"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2025</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7269434E-DE6B-631F-3486-5F17AEEE8AFD}"/>
                </a:ext>
              </a:extLst>
            </p:cNvPr>
            <p:cNvSpPr txBox="1"/>
            <p:nvPr/>
          </p:nvSpPr>
          <p:spPr>
            <a:xfrm>
              <a:off x="8718368" y="763283"/>
              <a:ext cx="803595"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202</a:t>
              </a:r>
              <a:r>
                <a:rPr lang="en-US" altLang="ja-JP" sz="1600" b="1" dirty="0">
                  <a:solidFill>
                    <a:srgbClr val="FF0000"/>
                  </a:solidFill>
                  <a:latin typeface="Meiryo UI" panose="020B0604030504040204" pitchFamily="50" charset="-128"/>
                  <a:ea typeface="Meiryo UI" panose="020B0604030504040204" pitchFamily="50" charset="-128"/>
                </a:rPr>
                <a:t>6</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9CE6B066-B8B3-51C9-1041-1CAA5D260D4D}"/>
                </a:ext>
              </a:extLst>
            </p:cNvPr>
            <p:cNvSpPr txBox="1"/>
            <p:nvPr/>
          </p:nvSpPr>
          <p:spPr>
            <a:xfrm>
              <a:off x="10741230" y="763283"/>
              <a:ext cx="803595"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2027</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grpSp>
      <p:sp>
        <p:nvSpPr>
          <p:cNvPr id="24" name="テキスト ボックス 23">
            <a:extLst>
              <a:ext uri="{FF2B5EF4-FFF2-40B4-BE49-F238E27FC236}">
                <a16:creationId xmlns:a16="http://schemas.microsoft.com/office/drawing/2014/main" id="{F5AB2AA0-D643-542D-BC04-F6D68E02AB84}"/>
              </a:ext>
            </a:extLst>
          </p:cNvPr>
          <p:cNvSpPr txBox="1"/>
          <p:nvPr/>
        </p:nvSpPr>
        <p:spPr>
          <a:xfrm>
            <a:off x="3175410" y="1830639"/>
            <a:ext cx="3186670" cy="369332"/>
          </a:xfrm>
          <a:prstGeom prst="rect">
            <a:avLst/>
          </a:prstGeom>
          <a:noFill/>
        </p:spPr>
        <p:txBody>
          <a:bodyPr wrap="square">
            <a:spAutoFit/>
          </a:bodyPr>
          <a:lstStyle/>
          <a:p>
            <a:r>
              <a:rPr lang="ja-JP" altLang="en-US" dirty="0">
                <a:solidFill>
                  <a:srgbClr val="0000FF"/>
                </a:solidFill>
                <a:latin typeface="Meiryo UI" panose="020B0604030504040204" pitchFamily="50" charset="-128"/>
                <a:ea typeface="Meiryo UI" panose="020B0604030504040204" pitchFamily="50" charset="-128"/>
              </a:rPr>
              <a:t>・</a:t>
            </a:r>
            <a:r>
              <a:rPr lang="ja-JP" altLang="en-US" b="1" dirty="0">
                <a:solidFill>
                  <a:srgbClr val="0000FF"/>
                </a:solidFill>
                <a:latin typeface="Meiryo UI" panose="020B0604030504040204" pitchFamily="50" charset="-128"/>
                <a:ea typeface="Meiryo UI" panose="020B0604030504040204" pitchFamily="50" charset="-128"/>
              </a:rPr>
              <a:t>奉仕活動を実践しましょう。　　　　　　　　　　　　</a:t>
            </a:r>
            <a:endParaRPr lang="ja-JP" altLang="en-US" dirty="0">
              <a:solidFill>
                <a:srgbClr val="0000FF"/>
              </a:solidFill>
            </a:endParaRPr>
          </a:p>
        </p:txBody>
      </p:sp>
      <p:sp>
        <p:nvSpPr>
          <p:cNvPr id="27" name="テキスト ボックス 26">
            <a:extLst>
              <a:ext uri="{FF2B5EF4-FFF2-40B4-BE49-F238E27FC236}">
                <a16:creationId xmlns:a16="http://schemas.microsoft.com/office/drawing/2014/main" id="{45C77BDF-C579-5E35-79AB-43E7B474EE4A}"/>
              </a:ext>
            </a:extLst>
          </p:cNvPr>
          <p:cNvSpPr txBox="1"/>
          <p:nvPr/>
        </p:nvSpPr>
        <p:spPr>
          <a:xfrm>
            <a:off x="3163331" y="3069040"/>
            <a:ext cx="2848586" cy="646331"/>
          </a:xfrm>
          <a:prstGeom prst="rect">
            <a:avLst/>
          </a:prstGeom>
          <a:noFill/>
        </p:spPr>
        <p:txBody>
          <a:bodyPr wrap="square">
            <a:spAutoFit/>
          </a:bodyPr>
          <a:lstStyle/>
          <a:p>
            <a:r>
              <a:rPr lang="ja-JP" altLang="en-US" b="1" dirty="0">
                <a:solidFill>
                  <a:srgbClr val="0000FF"/>
                </a:solidFill>
                <a:latin typeface="Meiryo UI" panose="020B0604030504040204" pitchFamily="50" charset="-128"/>
                <a:ea typeface="Meiryo UI" panose="020B0604030504040204" pitchFamily="50" charset="-128"/>
              </a:rPr>
              <a:t>・</a:t>
            </a:r>
            <a:r>
              <a:rPr lang="en-US" altLang="ja-JP" b="1" dirty="0">
                <a:solidFill>
                  <a:srgbClr val="0000FF"/>
                </a:solidFill>
                <a:latin typeface="Meiryo UI" panose="020B0604030504040204" pitchFamily="50" charset="-128"/>
                <a:ea typeface="Meiryo UI" panose="020B0604030504040204" pitchFamily="50" charset="-128"/>
              </a:rPr>
              <a:t>3</a:t>
            </a:r>
            <a:r>
              <a:rPr lang="ja-JP" altLang="en-US" b="1" dirty="0">
                <a:solidFill>
                  <a:srgbClr val="0000FF"/>
                </a:solidFill>
                <a:latin typeface="Meiryo UI" panose="020B0604030504040204" pitchFamily="50" charset="-128"/>
                <a:ea typeface="Meiryo UI" panose="020B0604030504040204" pitchFamily="50" charset="-128"/>
              </a:rPr>
              <a:t>年後のクラブの姿</a:t>
            </a:r>
            <a:endParaRPr lang="en-US" altLang="ja-JP" b="1" dirty="0">
              <a:solidFill>
                <a:srgbClr val="0000FF"/>
              </a:solidFill>
              <a:latin typeface="Meiryo UI" panose="020B0604030504040204" pitchFamily="50" charset="-128"/>
              <a:ea typeface="Meiryo UI" panose="020B0604030504040204" pitchFamily="50" charset="-128"/>
            </a:endParaRPr>
          </a:p>
          <a:p>
            <a:r>
              <a:rPr lang="ja-JP" altLang="en-US" b="1" dirty="0">
                <a:solidFill>
                  <a:srgbClr val="0000FF"/>
                </a:solidFill>
                <a:latin typeface="Meiryo UI" panose="020B0604030504040204" pitchFamily="50" charset="-128"/>
                <a:ea typeface="Meiryo UI" panose="020B0604030504040204" pitchFamily="50" charset="-128"/>
              </a:rPr>
              <a:t>　　　　　を想像してみましょう。</a:t>
            </a:r>
            <a:endParaRPr lang="en-US" altLang="ja-JP" b="1" dirty="0">
              <a:solidFill>
                <a:srgbClr val="0000FF"/>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FBC2723C-AA69-81D1-D63C-9AE5DBE463AE}"/>
              </a:ext>
            </a:extLst>
          </p:cNvPr>
          <p:cNvSpPr txBox="1"/>
          <p:nvPr/>
        </p:nvSpPr>
        <p:spPr>
          <a:xfrm>
            <a:off x="3163330" y="4448723"/>
            <a:ext cx="3081119" cy="646331"/>
          </a:xfrm>
          <a:prstGeom prst="rect">
            <a:avLst/>
          </a:prstGeom>
          <a:noFill/>
        </p:spPr>
        <p:txBody>
          <a:bodyPr wrap="square">
            <a:spAutoFit/>
          </a:bodyPr>
          <a:lstStyle/>
          <a:p>
            <a:r>
              <a:rPr lang="ja-JP" altLang="en-US" b="1" dirty="0">
                <a:solidFill>
                  <a:srgbClr val="0000FF"/>
                </a:solidFill>
                <a:latin typeface="Meiryo UI" panose="020B0604030504040204" pitchFamily="50" charset="-128"/>
                <a:ea typeface="Meiryo UI" panose="020B0604030504040204" pitchFamily="50" charset="-128"/>
              </a:rPr>
              <a:t>・持続可能な活動を</a:t>
            </a:r>
            <a:endParaRPr lang="en-US" altLang="ja-JP" b="1" dirty="0">
              <a:solidFill>
                <a:srgbClr val="0000FF"/>
              </a:solidFill>
              <a:latin typeface="Meiryo UI" panose="020B0604030504040204" pitchFamily="50" charset="-128"/>
              <a:ea typeface="Meiryo UI" panose="020B0604030504040204" pitchFamily="50" charset="-128"/>
            </a:endParaRPr>
          </a:p>
          <a:p>
            <a:r>
              <a:rPr lang="ja-JP" altLang="en-US" b="1" dirty="0">
                <a:solidFill>
                  <a:srgbClr val="0000FF"/>
                </a:solidFill>
                <a:latin typeface="Meiryo UI" panose="020B0604030504040204" pitchFamily="50" charset="-128"/>
                <a:ea typeface="Meiryo UI" panose="020B0604030504040204" pitchFamily="50" charset="-128"/>
              </a:rPr>
              <a:t>　　　　　　　　積み重ねましょう。</a:t>
            </a:r>
            <a:endParaRPr lang="en-US" altLang="ja-JP" b="1" dirty="0">
              <a:solidFill>
                <a:srgbClr val="0000FF"/>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E42E5BA1-B057-6AB0-796D-6AE18820BA95}"/>
              </a:ext>
            </a:extLst>
          </p:cNvPr>
          <p:cNvSpPr txBox="1"/>
          <p:nvPr/>
        </p:nvSpPr>
        <p:spPr>
          <a:xfrm>
            <a:off x="3125825" y="5716603"/>
            <a:ext cx="3104671" cy="646331"/>
          </a:xfrm>
          <a:prstGeom prst="rect">
            <a:avLst/>
          </a:prstGeom>
          <a:noFill/>
        </p:spPr>
        <p:txBody>
          <a:bodyPr wrap="square">
            <a:spAutoFit/>
          </a:bodyPr>
          <a:lstStyle/>
          <a:p>
            <a:r>
              <a:rPr lang="ja-JP" altLang="en-US" b="1" dirty="0">
                <a:solidFill>
                  <a:srgbClr val="0000FF"/>
                </a:solidFill>
                <a:latin typeface="Meiryo UI" panose="020B0604030504040204" pitchFamily="50" charset="-128"/>
                <a:ea typeface="Meiryo UI" panose="020B0604030504040204" pitchFamily="50" charset="-128"/>
              </a:rPr>
              <a:t>・クラブの柔軟性と継続性</a:t>
            </a:r>
            <a:endParaRPr lang="en-US" altLang="ja-JP" b="1" dirty="0">
              <a:solidFill>
                <a:srgbClr val="0000FF"/>
              </a:solidFill>
              <a:latin typeface="Meiryo UI" panose="020B0604030504040204" pitchFamily="50" charset="-128"/>
              <a:ea typeface="Meiryo UI" panose="020B0604030504040204" pitchFamily="50" charset="-128"/>
            </a:endParaRPr>
          </a:p>
          <a:p>
            <a:r>
              <a:rPr lang="ja-JP" altLang="en-US" b="1" dirty="0">
                <a:solidFill>
                  <a:srgbClr val="0000FF"/>
                </a:solidFill>
                <a:latin typeface="Meiryo UI" panose="020B0604030504040204" pitchFamily="50" charset="-128"/>
                <a:ea typeface="Meiryo UI" panose="020B0604030504040204" pitchFamily="50" charset="-128"/>
              </a:rPr>
              <a:t>　　　　　　　　　　を考えましょう。</a:t>
            </a:r>
            <a:endParaRPr lang="en-US" altLang="ja-JP" b="1" dirty="0">
              <a:solidFill>
                <a:srgbClr val="0000FF"/>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5E59E6CE-F04D-AD32-B84E-0AE06A672D11}"/>
              </a:ext>
            </a:extLst>
          </p:cNvPr>
          <p:cNvSpPr txBox="1"/>
          <p:nvPr/>
        </p:nvSpPr>
        <p:spPr>
          <a:xfrm>
            <a:off x="6223086" y="1507473"/>
            <a:ext cx="5763633" cy="923330"/>
          </a:xfrm>
          <a:prstGeom prst="rect">
            <a:avLst/>
          </a:prstGeom>
          <a:noFill/>
        </p:spPr>
        <p:txBody>
          <a:bodyPr wrap="square">
            <a:spAutoFit/>
          </a:bodyPr>
          <a:lstStyle/>
          <a:p>
            <a:r>
              <a:rPr lang="ja-JP" altLang="en-US" b="1" dirty="0">
                <a:solidFill>
                  <a:schemeClr val="accent5">
                    <a:lumMod val="50000"/>
                  </a:schemeClr>
                </a:solidFill>
                <a:highlight>
                  <a:srgbClr val="FFFF00"/>
                </a:highlight>
                <a:latin typeface="UD デジタル 教科書体 NK-B" panose="02020700000000000000" pitchFamily="18" charset="-128"/>
                <a:ea typeface="UD デジタル 教科書体 NK-B" panose="02020700000000000000" pitchFamily="18" charset="-128"/>
              </a:rPr>
              <a:t>５　意義ある奉仕 </a:t>
            </a:r>
            <a:r>
              <a:rPr lang="ja-JP" altLang="en-US" dirty="0">
                <a:solidFill>
                  <a:srgbClr val="6D91D1"/>
                </a:solidFill>
                <a:latin typeface="UD デジタル 教科書体 NK-B" panose="02020700000000000000" pitchFamily="18" charset="-128"/>
                <a:ea typeface="UD デジタル 教科書体 NK-B" panose="02020700000000000000" pitchFamily="18" charset="-128"/>
              </a:rPr>
              <a:t>　</a:t>
            </a:r>
            <a:endParaRPr lang="en-US" altLang="ja-JP" dirty="0">
              <a:solidFill>
                <a:srgbClr val="6D91D1"/>
              </a:solidFill>
              <a:latin typeface="UD デジタル 教科書体 NK-B" panose="02020700000000000000" pitchFamily="18" charset="-128"/>
              <a:ea typeface="UD デジタル 教科書体 NK-B" panose="02020700000000000000" pitchFamily="18" charset="-128"/>
            </a:endParaRPr>
          </a:p>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会員が、自分たちのクラブが行う奉仕が世界や地域社会に変化をもたらしていると感じるとき</a:t>
            </a:r>
          </a:p>
        </p:txBody>
      </p:sp>
      <p:sp>
        <p:nvSpPr>
          <p:cNvPr id="22" name="テキスト ボックス 21">
            <a:extLst>
              <a:ext uri="{FF2B5EF4-FFF2-40B4-BE49-F238E27FC236}">
                <a16:creationId xmlns:a16="http://schemas.microsoft.com/office/drawing/2014/main" id="{28E7C67B-F15F-06F9-67D0-BB2D69302184}"/>
              </a:ext>
            </a:extLst>
          </p:cNvPr>
          <p:cNvSpPr txBox="1"/>
          <p:nvPr/>
        </p:nvSpPr>
        <p:spPr>
          <a:xfrm>
            <a:off x="6223086" y="3351346"/>
            <a:ext cx="5530580" cy="646331"/>
          </a:xfrm>
          <a:prstGeom prst="rect">
            <a:avLst/>
          </a:prstGeom>
          <a:noFill/>
        </p:spPr>
        <p:txBody>
          <a:bodyPr wrap="square">
            <a:spAutoFit/>
          </a:bodyPr>
          <a:lstStyle/>
          <a:p>
            <a:r>
              <a:rPr lang="ja-JP" altLang="en-US" b="1" dirty="0">
                <a:solidFill>
                  <a:schemeClr val="accent5">
                    <a:lumMod val="50000"/>
                  </a:schemeClr>
                </a:solidFill>
                <a:highlight>
                  <a:srgbClr val="FFFF00"/>
                </a:highlight>
                <a:latin typeface="UD デジタル 教科書体 NK-B" panose="02020700000000000000" pitchFamily="18" charset="-128"/>
                <a:ea typeface="UD デジタル 教科書体 NK-B" panose="02020700000000000000" pitchFamily="18" charset="-128"/>
              </a:rPr>
              <a:t>４　つながり</a:t>
            </a:r>
            <a:r>
              <a:rPr lang="ja-JP" altLang="en-US" dirty="0">
                <a:solidFill>
                  <a:srgbClr val="6D91D1"/>
                </a:solidFill>
                <a:latin typeface="UD デジタル 教科書体 NK-B" panose="02020700000000000000" pitchFamily="18" charset="-128"/>
                <a:ea typeface="UD デジタル 教科書体 NK-B" panose="02020700000000000000" pitchFamily="18" charset="-128"/>
              </a:rPr>
              <a:t>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ロータリーを通じ、会員が貴重な人間関係を築いたと感じるとき</a:t>
            </a:r>
          </a:p>
        </p:txBody>
      </p:sp>
      <p:sp>
        <p:nvSpPr>
          <p:cNvPr id="23" name="テキスト ボックス 22">
            <a:extLst>
              <a:ext uri="{FF2B5EF4-FFF2-40B4-BE49-F238E27FC236}">
                <a16:creationId xmlns:a16="http://schemas.microsoft.com/office/drawing/2014/main" id="{6CCAE9F5-C23E-5559-F9C2-5A977B7E554A}"/>
              </a:ext>
            </a:extLst>
          </p:cNvPr>
          <p:cNvSpPr txBox="1"/>
          <p:nvPr/>
        </p:nvSpPr>
        <p:spPr>
          <a:xfrm>
            <a:off x="6223086" y="2708162"/>
            <a:ext cx="5604967" cy="646331"/>
          </a:xfrm>
          <a:prstGeom prst="rect">
            <a:avLst/>
          </a:prstGeom>
          <a:noFill/>
        </p:spPr>
        <p:txBody>
          <a:bodyPr wrap="square">
            <a:spAutoFit/>
          </a:bodyPr>
          <a:lstStyle/>
          <a:p>
            <a:r>
              <a:rPr lang="ja-JP" altLang="en-US" b="1" dirty="0">
                <a:solidFill>
                  <a:schemeClr val="accent5">
                    <a:lumMod val="50000"/>
                  </a:schemeClr>
                </a:solidFill>
                <a:highlight>
                  <a:srgbClr val="FFFF00"/>
                </a:highlight>
                <a:latin typeface="UD デジタル 教科書体 NK-B" panose="02020700000000000000" pitchFamily="18" charset="-128"/>
                <a:ea typeface="UD デジタル 教科書体 NK-B" panose="02020700000000000000" pitchFamily="18" charset="-128"/>
              </a:rPr>
              <a:t>１　例会の楽しみ </a:t>
            </a:r>
            <a:r>
              <a:rPr lang="ja-JP" altLang="en-US" dirty="0">
                <a:solidFill>
                  <a:srgbClr val="6D91D1"/>
                </a:solidFill>
                <a:latin typeface="UD デジタル 教科書体 NK-B" panose="02020700000000000000" pitchFamily="18" charset="-128"/>
                <a:ea typeface="UD デジタル 教科書体 NK-B" panose="02020700000000000000" pitchFamily="18" charset="-128"/>
              </a:rPr>
              <a:t>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会員が楽しいと感じ、自分が受け入れられ、その一員であると感じるとき</a:t>
            </a:r>
          </a:p>
        </p:txBody>
      </p:sp>
      <p:sp>
        <p:nvSpPr>
          <p:cNvPr id="25" name="テキスト ボックス 24">
            <a:extLst>
              <a:ext uri="{FF2B5EF4-FFF2-40B4-BE49-F238E27FC236}">
                <a16:creationId xmlns:a16="http://schemas.microsoft.com/office/drawing/2014/main" id="{47CB6539-FC9A-FD99-68DF-FF3238CD31A4}"/>
              </a:ext>
            </a:extLst>
          </p:cNvPr>
          <p:cNvSpPr txBox="1"/>
          <p:nvPr/>
        </p:nvSpPr>
        <p:spPr>
          <a:xfrm>
            <a:off x="6223086" y="5316627"/>
            <a:ext cx="5346448" cy="1200329"/>
          </a:xfrm>
          <a:prstGeom prst="rect">
            <a:avLst/>
          </a:prstGeom>
          <a:noFill/>
        </p:spPr>
        <p:txBody>
          <a:bodyPr wrap="square">
            <a:spAutoFit/>
          </a:bodyPr>
          <a:lstStyle/>
          <a:p>
            <a:r>
              <a:rPr lang="ja-JP" altLang="en-US" b="1" dirty="0">
                <a:solidFill>
                  <a:schemeClr val="accent5">
                    <a:lumMod val="50000"/>
                  </a:schemeClr>
                </a:solidFill>
                <a:highlight>
                  <a:srgbClr val="FFFF00"/>
                </a:highlight>
                <a:latin typeface="UD デジタル 教科書体 NK-B" panose="02020700000000000000" pitchFamily="18" charset="-128"/>
                <a:ea typeface="UD デジタル 教科書体 NK-B" panose="02020700000000000000" pitchFamily="18" charset="-128"/>
              </a:rPr>
              <a:t>２　クラブ指導者への信頼</a:t>
            </a:r>
            <a:r>
              <a:rPr lang="ja-JP" altLang="en-US" dirty="0">
                <a:solidFill>
                  <a:srgbClr val="6D91D1"/>
                </a:solidFill>
                <a:latin typeface="UD デジタル 教科書体 NK-B" panose="02020700000000000000" pitchFamily="18" charset="-128"/>
                <a:ea typeface="UD デジタル 教科書体 NK-B" panose="02020700000000000000" pitchFamily="18" charset="-128"/>
              </a:rPr>
              <a:t>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会員が、自分にはクラブに対する意見があり、クラブの指導者は自分の考えを受け入れてくれていると感じ、クラブのために適切な決定を下してくれる指導者を信頼している場合</a:t>
            </a:r>
          </a:p>
        </p:txBody>
      </p:sp>
      <p:sp>
        <p:nvSpPr>
          <p:cNvPr id="26" name="テキスト ボックス 25">
            <a:extLst>
              <a:ext uri="{FF2B5EF4-FFF2-40B4-BE49-F238E27FC236}">
                <a16:creationId xmlns:a16="http://schemas.microsoft.com/office/drawing/2014/main" id="{68016520-9985-B168-A4EA-8BECFE84E622}"/>
              </a:ext>
            </a:extLst>
          </p:cNvPr>
          <p:cNvSpPr txBox="1"/>
          <p:nvPr/>
        </p:nvSpPr>
        <p:spPr>
          <a:xfrm>
            <a:off x="6223086" y="4148454"/>
            <a:ext cx="5701024" cy="923330"/>
          </a:xfrm>
          <a:prstGeom prst="rect">
            <a:avLst/>
          </a:prstGeom>
          <a:noFill/>
        </p:spPr>
        <p:txBody>
          <a:bodyPr wrap="square">
            <a:spAutoFit/>
          </a:bodyPr>
          <a:lstStyle/>
          <a:p>
            <a:r>
              <a:rPr lang="ja-JP" altLang="en-US" b="1" dirty="0">
                <a:solidFill>
                  <a:schemeClr val="accent5">
                    <a:lumMod val="50000"/>
                  </a:schemeClr>
                </a:solidFill>
                <a:highlight>
                  <a:srgbClr val="FFFF00"/>
                </a:highlight>
                <a:latin typeface="UD デジタル 教科書体 N-B" panose="02020700000000000000" pitchFamily="17" charset="-128"/>
                <a:ea typeface="UD デジタル 教科書体 N-B" panose="02020700000000000000" pitchFamily="17" charset="-128"/>
              </a:rPr>
              <a:t>３自己成長の機会</a:t>
            </a:r>
            <a:r>
              <a:rPr lang="ja-JP" altLang="en-US" dirty="0">
                <a:solidFill>
                  <a:srgbClr val="6D91D1"/>
                </a:solidFill>
                <a:latin typeface="UD デジタル 教科書体 N-B" panose="02020700000000000000" pitchFamily="17" charset="-128"/>
                <a:ea typeface="UD デジタル 教科書体 N-B" panose="02020700000000000000" pitchFamily="17" charset="-128"/>
              </a:rPr>
              <a:t>　会員が、クラブやロータリーが自分のスキルを伸ばし、磨くための方法を提供してくれていると実感できるとき</a:t>
            </a:r>
          </a:p>
        </p:txBody>
      </p:sp>
    </p:spTree>
    <p:extLst>
      <p:ext uri="{BB962C8B-B14F-4D97-AF65-F5344CB8AC3E}">
        <p14:creationId xmlns:p14="http://schemas.microsoft.com/office/powerpoint/2010/main" val="33778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out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outHorizont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42"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out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ppt_x"/>
                                          </p:val>
                                        </p:tav>
                                        <p:tav tm="100000">
                                          <p:val>
                                            <p:strVal val="#ppt_x"/>
                                          </p:val>
                                        </p:tav>
                                      </p:tavLst>
                                    </p:anim>
                                    <p:anim calcmode="lin" valueType="num">
                                      <p:cBhvr additive="base">
                                        <p:cTn id="5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42"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outHorizontal)">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0" grpId="0"/>
      <p:bldP spid="32" grpId="0"/>
      <p:bldP spid="34" grpId="0"/>
      <p:bldP spid="22" grpId="0"/>
      <p:bldP spid="23"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AB1440E-D31E-6AA3-34A0-EFD54CEE19EE}"/>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5543B24B-3088-9BB4-2099-BF08D36A5F7B}"/>
              </a:ext>
            </a:extLst>
          </p:cNvPr>
          <p:cNvSpPr txBox="1"/>
          <p:nvPr/>
        </p:nvSpPr>
        <p:spPr>
          <a:xfrm>
            <a:off x="4450945" y="-36005"/>
            <a:ext cx="7817253" cy="646331"/>
          </a:xfrm>
          <a:prstGeom prst="rect">
            <a:avLst/>
          </a:prstGeom>
          <a:noFill/>
        </p:spPr>
        <p:txBody>
          <a:bodyPr wrap="square" rtlCol="0">
            <a:spAutoFit/>
          </a:bodyPr>
          <a:lstStyle/>
          <a:p>
            <a:pPr algn="r"/>
            <a:r>
              <a:rPr lang="ja-JP" altLang="en-US" sz="3600" b="1" dirty="0">
                <a:solidFill>
                  <a:schemeClr val="bg1"/>
                </a:solidFill>
                <a:latin typeface="Meiryo UI" panose="020B0604030504040204" pitchFamily="50" charset="-128"/>
                <a:ea typeface="Meiryo UI" panose="020B0604030504040204" pitchFamily="50" charset="-128"/>
              </a:rPr>
              <a:t>花田年度の足跡をしっかりと残そう！</a:t>
            </a:r>
            <a:r>
              <a:rPr lang="ja-JP" altLang="en-US" sz="3600" baseline="20000" dirty="0">
                <a:solidFill>
                  <a:schemeClr val="bg1"/>
                </a:solidFill>
                <a:latin typeface="Meiryo UI" panose="020B0604030504040204" pitchFamily="50" charset="-128"/>
                <a:ea typeface="Meiryo UI" panose="020B0604030504040204" pitchFamily="50" charset="-128"/>
              </a:rPr>
              <a:t>　　</a:t>
            </a:r>
            <a:endParaRPr lang="en-US" altLang="ja-JP" sz="3600" baseline="20000"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7042758C-03C2-32ED-7981-1B5901E5CB47}"/>
              </a:ext>
            </a:extLst>
          </p:cNvPr>
          <p:cNvSpPr txBox="1"/>
          <p:nvPr/>
        </p:nvSpPr>
        <p:spPr>
          <a:xfrm>
            <a:off x="2692550" y="961172"/>
            <a:ext cx="9499450"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rPr>
              <a:t>地区内クラブリーダーの皆様がリーダシップを発揮され</a:t>
            </a:r>
            <a:r>
              <a:rPr lang="ja-JP" altLang="en-US" sz="3200" baseline="20000" dirty="0">
                <a:latin typeface="Meiryo UI" panose="020B0604030504040204" pitchFamily="50" charset="-128"/>
                <a:ea typeface="Meiryo UI" panose="020B0604030504040204" pitchFamily="50" charset="-128"/>
              </a:rPr>
              <a:t>　　　</a:t>
            </a:r>
            <a:endParaRPr lang="en-US" altLang="ja-JP" sz="3200" baseline="200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C3E9628D-7D39-3EFA-9991-64A462651E0B}"/>
              </a:ext>
            </a:extLst>
          </p:cNvPr>
          <p:cNvSpPr txBox="1"/>
          <p:nvPr/>
        </p:nvSpPr>
        <p:spPr>
          <a:xfrm>
            <a:off x="2747451" y="2219587"/>
            <a:ext cx="8014552"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rPr>
              <a:t>それぞれがのクラブが「目指す姿」を描き活動</a:t>
            </a:r>
            <a:r>
              <a:rPr lang="ja-JP" altLang="en-US" sz="3200" baseline="20000" dirty="0">
                <a:latin typeface="Meiryo UI" panose="020B0604030504040204" pitchFamily="50" charset="-128"/>
                <a:ea typeface="Meiryo UI" panose="020B0604030504040204" pitchFamily="50" charset="-128"/>
              </a:rPr>
              <a:t>　　　</a:t>
            </a:r>
            <a:endParaRPr lang="en-US" altLang="ja-JP" sz="3200" baseline="20000"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F0DD8DB6-E549-2800-4D55-642692E4196E}"/>
              </a:ext>
            </a:extLst>
          </p:cNvPr>
          <p:cNvSpPr/>
          <p:nvPr/>
        </p:nvSpPr>
        <p:spPr>
          <a:xfrm>
            <a:off x="405493" y="4681748"/>
            <a:ext cx="11381014" cy="1606081"/>
          </a:xfrm>
          <a:prstGeom prst="rect">
            <a:avLst/>
          </a:prstGeom>
        </p:spPr>
        <p:txBody>
          <a:bodyPr wrap="square">
            <a:spAutoFit/>
          </a:bodyPr>
          <a:lstStyle/>
          <a:p>
            <a:r>
              <a:rPr lang="ja-JP" altLang="en-US" sz="4000" b="1" dirty="0">
                <a:latin typeface="Meiryo UI" panose="020B0604030504040204" pitchFamily="50" charset="-128"/>
                <a:ea typeface="Meiryo UI" panose="020B0604030504040204" pitchFamily="50" charset="-128"/>
              </a:rPr>
              <a:t>　</a:t>
            </a:r>
            <a:r>
              <a:rPr lang="ja-JP" altLang="en-US" sz="4000" b="1" dirty="0">
                <a:solidFill>
                  <a:srgbClr val="0070C0"/>
                </a:solidFill>
                <a:latin typeface="Meiryo UI" panose="020B0604030504040204" pitchFamily="50" charset="-128"/>
                <a:ea typeface="Meiryo UI" panose="020B0604030504040204" pitchFamily="50" charset="-128"/>
              </a:rPr>
              <a:t>「チーム・花田」</a:t>
            </a:r>
            <a:r>
              <a:rPr lang="ja-JP" altLang="en-US" sz="4000" b="1" dirty="0">
                <a:latin typeface="Meiryo UI" panose="020B0604030504040204" pitchFamily="50" charset="-128"/>
                <a:ea typeface="Meiryo UI" panose="020B0604030504040204" pitchFamily="50" charset="-128"/>
              </a:rPr>
              <a:t>　年度の一体感を醸成し、</a:t>
            </a:r>
            <a:endParaRPr lang="en-US" altLang="ja-JP" sz="4000" b="1" dirty="0">
              <a:latin typeface="Meiryo UI" panose="020B0604030504040204" pitchFamily="50" charset="-128"/>
              <a:ea typeface="Meiryo UI" panose="020B0604030504040204" pitchFamily="50" charset="-128"/>
            </a:endParaRPr>
          </a:p>
          <a:p>
            <a:pPr>
              <a:lnSpc>
                <a:spcPts val="3400"/>
              </a:lnSpc>
            </a:pPr>
            <a:endParaRPr lang="en-US" altLang="ja-JP" sz="4000" b="1" dirty="0">
              <a:latin typeface="Meiryo UI" panose="020B0604030504040204" pitchFamily="50" charset="-128"/>
              <a:ea typeface="Meiryo UI" panose="020B0604030504040204" pitchFamily="50" charset="-128"/>
            </a:endParaRPr>
          </a:p>
          <a:p>
            <a:pPr>
              <a:lnSpc>
                <a:spcPts val="3400"/>
              </a:lnSpc>
            </a:pPr>
            <a:r>
              <a:rPr lang="ja-JP" altLang="en-US" sz="4000" b="1" dirty="0">
                <a:latin typeface="Meiryo UI" panose="020B0604030504040204" pitchFamily="50" charset="-128"/>
                <a:ea typeface="Meiryo UI" panose="020B0604030504040204" pitchFamily="50" charset="-128"/>
              </a:rPr>
              <a:t> 　　　　　　クラブと地区の活性を実現いたしましょう</a:t>
            </a:r>
            <a:r>
              <a:rPr lang="en-US" altLang="ja-JP" sz="4000" b="1" dirty="0">
                <a:latin typeface="Meiryo UI" panose="020B0604030504040204" pitchFamily="50" charset="-128"/>
                <a:ea typeface="Meiryo UI" panose="020B0604030504040204" pitchFamily="50" charset="-128"/>
              </a:rPr>
              <a:t>‼</a:t>
            </a:r>
            <a:endParaRPr lang="ja-JP" altLang="en-US" sz="4000" dirty="0"/>
          </a:p>
        </p:txBody>
      </p:sp>
      <p:pic>
        <p:nvPicPr>
          <p:cNvPr id="3" name="図 2">
            <a:extLst>
              <a:ext uri="{FF2B5EF4-FFF2-40B4-BE49-F238E27FC236}">
                <a16:creationId xmlns:a16="http://schemas.microsoft.com/office/drawing/2014/main" id="{43811968-6FFD-99AB-1589-7684391FFF02}"/>
              </a:ext>
            </a:extLst>
          </p:cNvPr>
          <p:cNvPicPr>
            <a:picLocks noChangeAspect="1"/>
          </p:cNvPicPr>
          <p:nvPr/>
        </p:nvPicPr>
        <p:blipFill>
          <a:blip r:embed="rId2"/>
          <a:stretch>
            <a:fillRect/>
          </a:stretch>
        </p:blipFill>
        <p:spPr>
          <a:xfrm>
            <a:off x="310168" y="961172"/>
            <a:ext cx="2134527" cy="2787442"/>
          </a:xfrm>
          <a:prstGeom prst="rect">
            <a:avLst/>
          </a:prstGeom>
        </p:spPr>
      </p:pic>
      <p:grpSp>
        <p:nvGrpSpPr>
          <p:cNvPr id="8" name="グループ化 7">
            <a:extLst>
              <a:ext uri="{FF2B5EF4-FFF2-40B4-BE49-F238E27FC236}">
                <a16:creationId xmlns:a16="http://schemas.microsoft.com/office/drawing/2014/main" id="{A7706DD6-506D-5F1D-7314-A52FF0A41E7C}"/>
              </a:ext>
            </a:extLst>
          </p:cNvPr>
          <p:cNvGrpSpPr/>
          <p:nvPr/>
        </p:nvGrpSpPr>
        <p:grpSpPr>
          <a:xfrm>
            <a:off x="2747451" y="3053362"/>
            <a:ext cx="8780520" cy="958688"/>
            <a:chOff x="2747451" y="3053362"/>
            <a:chExt cx="8780520" cy="958688"/>
          </a:xfrm>
        </p:grpSpPr>
        <p:sp>
          <p:nvSpPr>
            <p:cNvPr id="13" name="テキスト ボックス 12">
              <a:extLst>
                <a:ext uri="{FF2B5EF4-FFF2-40B4-BE49-F238E27FC236}">
                  <a16:creationId xmlns:a16="http://schemas.microsoft.com/office/drawing/2014/main" id="{D683A765-3CBB-78FB-7549-E55529EA3FBE}"/>
                </a:ext>
              </a:extLst>
            </p:cNvPr>
            <p:cNvSpPr txBox="1"/>
            <p:nvPr/>
          </p:nvSpPr>
          <p:spPr>
            <a:xfrm>
              <a:off x="2747451" y="3282122"/>
              <a:ext cx="8780520"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rPr>
                <a:t>結果として 「　　　　　　　　　　　　　    」 に変身 </a:t>
              </a:r>
              <a:r>
                <a:rPr lang="en-US" altLang="ja-JP" sz="3200" b="1" dirty="0">
                  <a:latin typeface="Meiryo UI" panose="020B0604030504040204" pitchFamily="50" charset="-128"/>
                  <a:ea typeface="Meiryo UI" panose="020B0604030504040204" pitchFamily="50" charset="-128"/>
                </a:rPr>
                <a:t>!!</a:t>
              </a:r>
              <a:r>
                <a:rPr lang="ja-JP" altLang="en-US" sz="3200" baseline="20000" dirty="0">
                  <a:latin typeface="Meiryo UI" panose="020B0604030504040204" pitchFamily="50" charset="-128"/>
                  <a:ea typeface="Meiryo UI" panose="020B0604030504040204" pitchFamily="50" charset="-128"/>
                </a:rPr>
                <a:t>　　　</a:t>
              </a:r>
              <a:endParaRPr lang="en-US" altLang="ja-JP" sz="3200" baseline="20000"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CA42FC87-E99A-BAAC-208C-F731A2AD2FBF}"/>
                </a:ext>
              </a:extLst>
            </p:cNvPr>
            <p:cNvPicPr>
              <a:picLocks noChangeAspect="1"/>
            </p:cNvPicPr>
            <p:nvPr/>
          </p:nvPicPr>
          <p:blipFill>
            <a:blip r:embed="rId3"/>
            <a:srcRect l="7096" t="14106"/>
            <a:stretch/>
          </p:blipFill>
          <p:spPr>
            <a:xfrm>
              <a:off x="5296824" y="3053362"/>
              <a:ext cx="4147725" cy="958688"/>
            </a:xfrm>
            <a:prstGeom prst="rect">
              <a:avLst/>
            </a:prstGeom>
          </p:spPr>
        </p:pic>
      </p:grpSp>
    </p:spTree>
    <p:extLst>
      <p:ext uri="{BB962C8B-B14F-4D97-AF65-F5344CB8AC3E}">
        <p14:creationId xmlns:p14="http://schemas.microsoft.com/office/powerpoint/2010/main" val="69381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out)">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ppt_x-#ppt_w/2"/>
                                          </p:val>
                                        </p:tav>
                                        <p:tav tm="100000">
                                          <p:val>
                                            <p:strVal val="#ppt_x"/>
                                          </p:val>
                                        </p:tav>
                                      </p:tavLst>
                                    </p:anim>
                                    <p:anim calcmode="lin" valueType="num">
                                      <p:cBhvr>
                                        <p:cTn id="21" dur="500" fill="hold"/>
                                        <p:tgtEl>
                                          <p:spTgt spid="6"/>
                                        </p:tgtEl>
                                        <p:attrNameLst>
                                          <p:attrName>ppt_y</p:attrName>
                                        </p:attrNameLst>
                                      </p:cBhvr>
                                      <p:tavLst>
                                        <p:tav tm="0">
                                          <p:val>
                                            <p:strVal val="#ppt_y"/>
                                          </p:val>
                                        </p:tav>
                                        <p:tav tm="100000">
                                          <p:val>
                                            <p:strVal val="#ppt_y"/>
                                          </p:val>
                                        </p:tav>
                                      </p:tavLst>
                                    </p:anim>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style.rotation</p:attrName>
                                        </p:attrNameLst>
                                      </p:cBhvr>
                                      <p:tavLst>
                                        <p:tav tm="0">
                                          <p:val>
                                            <p:fltVal val="720"/>
                                          </p:val>
                                        </p:tav>
                                        <p:tav tm="100000">
                                          <p:val>
                                            <p:fltVal val="0"/>
                                          </p:val>
                                        </p:tav>
                                      </p:tavLst>
                                    </p:anim>
                                    <p:anim calcmode="lin" valueType="num">
                                      <p:cBhvr>
                                        <p:cTn id="30" dur="2000" fill="hold"/>
                                        <p:tgtEl>
                                          <p:spTgt spid="8"/>
                                        </p:tgtEl>
                                        <p:attrNameLst>
                                          <p:attrName>ppt_h</p:attrName>
                                        </p:attrNameLst>
                                      </p:cBhvr>
                                      <p:tavLst>
                                        <p:tav tm="0">
                                          <p:val>
                                            <p:fltVal val="0"/>
                                          </p:val>
                                        </p:tav>
                                        <p:tav tm="100000">
                                          <p:val>
                                            <p:strVal val="#ppt_h"/>
                                          </p:val>
                                        </p:tav>
                                      </p:tavLst>
                                    </p:anim>
                                    <p:anim calcmode="lin" valueType="num">
                                      <p:cBhvr>
                                        <p:cTn id="31"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6FDC15B-B546-FFBD-C3D5-C105500DBC62}"/>
              </a:ext>
            </a:extLst>
          </p:cNvPr>
          <p:cNvSpPr txBox="1"/>
          <p:nvPr/>
        </p:nvSpPr>
        <p:spPr>
          <a:xfrm>
            <a:off x="1906270" y="1019264"/>
            <a:ext cx="8096250" cy="769441"/>
          </a:xfrm>
          <a:prstGeom prst="rect">
            <a:avLst/>
          </a:prstGeom>
          <a:noFill/>
        </p:spPr>
        <p:txBody>
          <a:bodyPr wrap="square" rtlCol="0">
            <a:spAutoFit/>
          </a:bodyPr>
          <a:lstStyle/>
          <a:p>
            <a:r>
              <a:rPr kumimoji="1" lang="ja-JP" altLang="en-US" sz="4400" b="1" dirty="0">
                <a:latin typeface="HGS教科書体" panose="02020600000000000000" pitchFamily="18" charset="-128"/>
                <a:ea typeface="HGS教科書体" panose="02020600000000000000" pitchFamily="18" charset="-128"/>
              </a:rPr>
              <a:t>障子を開けてみよ　外は広いぞ</a:t>
            </a:r>
          </a:p>
        </p:txBody>
      </p:sp>
      <p:grpSp>
        <p:nvGrpSpPr>
          <p:cNvPr id="10" name="グループ化 9">
            <a:extLst>
              <a:ext uri="{FF2B5EF4-FFF2-40B4-BE49-F238E27FC236}">
                <a16:creationId xmlns:a16="http://schemas.microsoft.com/office/drawing/2014/main" id="{2F31DAD4-EFE6-6D4C-BA9B-0F5BB8C03ECD}"/>
              </a:ext>
            </a:extLst>
          </p:cNvPr>
          <p:cNvGrpSpPr/>
          <p:nvPr/>
        </p:nvGrpSpPr>
        <p:grpSpPr>
          <a:xfrm>
            <a:off x="2108200" y="2184399"/>
            <a:ext cx="7411720" cy="4165601"/>
            <a:chOff x="2108200" y="2184399"/>
            <a:chExt cx="7411720" cy="4165601"/>
          </a:xfrm>
        </p:grpSpPr>
        <p:pic>
          <p:nvPicPr>
            <p:cNvPr id="2" name="Picture 2">
              <a:extLst>
                <a:ext uri="{FF2B5EF4-FFF2-40B4-BE49-F238E27FC236}">
                  <a16:creationId xmlns:a16="http://schemas.microsoft.com/office/drawing/2014/main" id="{52DC33E3-6576-0AA3-3E9B-A09F1193E5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83" t="21718" r="8855" b="3210"/>
            <a:stretch/>
          </p:blipFill>
          <p:spPr bwMode="auto">
            <a:xfrm>
              <a:off x="2108200" y="2336744"/>
              <a:ext cx="7411720" cy="40030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障子と満開の桜 CG】の画像素材(11615968) | CG素材ならイメージナビ">
              <a:extLst>
                <a:ext uri="{FF2B5EF4-FFF2-40B4-BE49-F238E27FC236}">
                  <a16:creationId xmlns:a16="http://schemas.microsoft.com/office/drawing/2014/main" id="{2B9F2467-1B80-6146-7A6C-6682D8860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543"/>
            <a:stretch/>
          </p:blipFill>
          <p:spPr bwMode="auto">
            <a:xfrm>
              <a:off x="2108200" y="2346932"/>
              <a:ext cx="1419756" cy="40030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障子と満開の桜 CG】の画像素材(11615968) | CG素材ならイメージナビ">
              <a:extLst>
                <a:ext uri="{FF2B5EF4-FFF2-40B4-BE49-F238E27FC236}">
                  <a16:creationId xmlns:a16="http://schemas.microsoft.com/office/drawing/2014/main" id="{09D4EAD2-7EF7-DDC3-DF2E-CB8A5F85CA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383" t="-3896" b="1"/>
            <a:stretch/>
          </p:blipFill>
          <p:spPr bwMode="auto">
            <a:xfrm>
              <a:off x="9200393" y="2184399"/>
              <a:ext cx="319527" cy="41474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226F1B0-CDBD-D19F-88CA-43D45DA744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04" t="55508" r="81679" b="19977"/>
            <a:stretch/>
          </p:blipFill>
          <p:spPr bwMode="auto">
            <a:xfrm>
              <a:off x="2230020" y="4148722"/>
              <a:ext cx="573205" cy="13071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383BCBB-1B84-CDEB-BB16-D48A8314E2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127" t="40581" r="8856" b="37092"/>
            <a:stretch/>
          </p:blipFill>
          <p:spPr bwMode="auto">
            <a:xfrm>
              <a:off x="9333739" y="3352772"/>
              <a:ext cx="186056" cy="11905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5630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0D606D6-4CD1-37C5-54A6-12200870AAA3}"/>
              </a:ext>
            </a:extLst>
          </p:cNvPr>
          <p:cNvSpPr txBox="1"/>
          <p:nvPr/>
        </p:nvSpPr>
        <p:spPr>
          <a:xfrm>
            <a:off x="2424794" y="2718708"/>
            <a:ext cx="7119256" cy="769441"/>
          </a:xfrm>
          <a:prstGeom prst="rect">
            <a:avLst/>
          </a:prstGeom>
          <a:noFill/>
        </p:spPr>
        <p:txBody>
          <a:bodyPr wrap="square" rtlCol="0">
            <a:spAutoFit/>
          </a:bodyPr>
          <a:lstStyle/>
          <a:p>
            <a:r>
              <a:rPr kumimoji="1" lang="ja-JP" altLang="en-US" sz="4400" b="1" dirty="0">
                <a:latin typeface="Meiryo UI" panose="020B0604030504040204" pitchFamily="50" charset="-128"/>
                <a:ea typeface="Meiryo UI" panose="020B0604030504040204" pitchFamily="50" charset="-128"/>
              </a:rPr>
              <a:t>ご清聴ありがとうございました。</a:t>
            </a:r>
            <a:endParaRPr kumimoji="1" lang="en-US" altLang="ja-JP" sz="4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62560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B9A57440-866E-611B-4F72-9A3B89C99055}"/>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3" name="Title 1">
            <a:extLst>
              <a:ext uri="{FF2B5EF4-FFF2-40B4-BE49-F238E27FC236}">
                <a16:creationId xmlns:a16="http://schemas.microsoft.com/office/drawing/2014/main" id="{A6217F4E-7031-CFD4-A153-D9BDF31A91A9}"/>
              </a:ext>
            </a:extLst>
          </p:cNvPr>
          <p:cNvSpPr txBox="1">
            <a:spLocks/>
          </p:cNvSpPr>
          <p:nvPr/>
        </p:nvSpPr>
        <p:spPr bwMode="auto">
          <a:xfrm>
            <a:off x="5464099" y="111491"/>
            <a:ext cx="6727902" cy="57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ロータリアンへの質問</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4" name="Content Placeholder 2">
            <a:extLst>
              <a:ext uri="{FF2B5EF4-FFF2-40B4-BE49-F238E27FC236}">
                <a16:creationId xmlns:a16="http://schemas.microsoft.com/office/drawing/2014/main" id="{1F0F731D-8D89-A15A-BA12-C3FE921BCC42}"/>
              </a:ext>
            </a:extLst>
          </p:cNvPr>
          <p:cNvSpPr txBox="1">
            <a:spLocks/>
          </p:cNvSpPr>
          <p:nvPr/>
        </p:nvSpPr>
        <p:spPr bwMode="auto">
          <a:xfrm>
            <a:off x="844668" y="2954468"/>
            <a:ext cx="8129206"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3000" b="1" dirty="0">
                <a:latin typeface="Meiryo UI" panose="020B0604030504040204" pitchFamily="50" charset="-128"/>
                <a:ea typeface="Meiryo UI" panose="020B0604030504040204" pitchFamily="50" charset="-128"/>
                <a:cs typeface="Arial" panose="020B0604020202020204" pitchFamily="34" charset="0"/>
              </a:rPr>
              <a:t>☆ロータリークラブはどのような事をしているのですか　</a:t>
            </a:r>
            <a:r>
              <a:rPr lang="ja-JP" altLang="en-US" sz="3000" dirty="0">
                <a:latin typeface="Meiryo UI" panose="020B0604030504040204" pitchFamily="50" charset="-128"/>
                <a:ea typeface="Meiryo UI" panose="020B0604030504040204" pitchFamily="50" charset="-128"/>
                <a:cs typeface="Arial" panose="020B0604020202020204" pitchFamily="34" charset="0"/>
              </a:rPr>
              <a:t>　</a:t>
            </a:r>
            <a:r>
              <a:rPr lang="ja-JP" altLang="en-US" sz="3000" b="1" dirty="0">
                <a:latin typeface="Arial" panose="020B0604020202020204" pitchFamily="34" charset="0"/>
                <a:ea typeface="Meiryo UI" panose="020B0604030504040204" pitchFamily="50" charset="-128"/>
                <a:cs typeface="Arial" panose="020B0604020202020204" pitchFamily="34" charset="0"/>
              </a:rPr>
              <a:t>　</a:t>
            </a:r>
            <a:endParaRPr lang="en-US" altLang="ja-JP" sz="3000" b="1"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2">
            <a:extLst>
              <a:ext uri="{FF2B5EF4-FFF2-40B4-BE49-F238E27FC236}">
                <a16:creationId xmlns:a16="http://schemas.microsoft.com/office/drawing/2014/main" id="{66B56098-235B-E6DB-CD09-62FE95931243}"/>
              </a:ext>
            </a:extLst>
          </p:cNvPr>
          <p:cNvSpPr txBox="1">
            <a:spLocks/>
          </p:cNvSpPr>
          <p:nvPr/>
        </p:nvSpPr>
        <p:spPr bwMode="auto">
          <a:xfrm>
            <a:off x="1729835" y="2076442"/>
            <a:ext cx="9769897" cy="83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charset="0"/>
                <a:cs typeface="ヒラギノ角ゴ Pro W3" charset="0"/>
              </a:defRPr>
            </a:lvl1pPr>
            <a:lvl2pPr marL="742950" indent="-285750" defTabSz="457200">
              <a:defRPr sz="2400">
                <a:solidFill>
                  <a:schemeClr val="tx1"/>
                </a:solidFill>
                <a:latin typeface="Arial" panose="020B0604020202020204" pitchFamily="34" charset="0"/>
                <a:ea typeface="ヒラギノ角ゴ Pro W3" charset="0"/>
                <a:cs typeface="ヒラギノ角ゴ Pro W3" charset="0"/>
              </a:defRPr>
            </a:lvl2pPr>
            <a:lvl3pPr marL="1143000" indent="-228600" defTabSz="457200">
              <a:defRPr sz="2400">
                <a:solidFill>
                  <a:schemeClr val="tx1"/>
                </a:solidFill>
                <a:latin typeface="Arial" panose="020B0604020202020204" pitchFamily="34" charset="0"/>
                <a:ea typeface="ヒラギノ角ゴ Pro W3" charset="0"/>
                <a:cs typeface="ヒラギノ角ゴ Pro W3" charset="0"/>
              </a:defRPr>
            </a:lvl3pPr>
            <a:lvl4pPr marL="1600200" indent="-228600" defTabSz="457200">
              <a:defRPr sz="2400">
                <a:solidFill>
                  <a:schemeClr val="tx1"/>
                </a:solidFill>
                <a:latin typeface="Arial" panose="020B0604020202020204" pitchFamily="34" charset="0"/>
                <a:ea typeface="ヒラギノ角ゴ Pro W3" charset="0"/>
                <a:cs typeface="ヒラギノ角ゴ Pro W3" charset="0"/>
              </a:defRPr>
            </a:lvl4pPr>
            <a:lvl5pPr marL="2057400" indent="-228600" defTabSz="457200">
              <a:defRPr sz="2400">
                <a:solidFill>
                  <a:schemeClr val="tx1"/>
                </a:solidFill>
                <a:latin typeface="Arial" panose="020B0604020202020204" pitchFamily="34" charset="0"/>
                <a:ea typeface="ヒラギノ角ゴ Pro W3" charset="0"/>
                <a:cs typeface="ヒラギノ角ゴ Pro W3"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spcBef>
                <a:spcPct val="20000"/>
              </a:spcBef>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自ら従事している職業が、所在する地域社会の中で役に立つ、ためになるものとなるよう、日々研鑽努力している人たち。　</a:t>
            </a:r>
            <a:r>
              <a:rPr lang="ja-JP" altLang="en-US" b="1" dirty="0">
                <a:solidFill>
                  <a:srgbClr val="FF0000"/>
                </a:solidFill>
                <a:latin typeface="Meiryo UI" panose="020B0604030504040204" pitchFamily="50" charset="-128"/>
                <a:ea typeface="Meiryo UI" panose="020B0604030504040204" pitchFamily="50" charset="-128"/>
                <a:cs typeface="Arial" panose="020B0604020202020204" pitchFamily="34" charset="0"/>
              </a:rPr>
              <a:t>→人間力を磨き上げている</a:t>
            </a:r>
            <a:r>
              <a:rPr lang="en-US" altLang="ja-JP" b="1" dirty="0">
                <a:solidFill>
                  <a:srgbClr val="FF0000"/>
                </a:solidFill>
                <a:latin typeface="Meiryo UI" panose="020B0604030504040204" pitchFamily="50" charset="-128"/>
                <a:ea typeface="Meiryo UI" panose="020B0604030504040204" pitchFamily="50" charset="-128"/>
                <a:cs typeface="Arial" panose="020B0604020202020204" pitchFamily="34" charset="0"/>
              </a:rPr>
              <a:t>!!</a:t>
            </a:r>
            <a:endParaRPr kumimoji="1" lang="ja-JP" altLang="en-US" b="1" dirty="0">
              <a:solidFill>
                <a:srgbClr val="FF0000"/>
              </a:solidFill>
              <a:latin typeface="Georgia" panose="02040502050405020303" pitchFamily="18" charset="0"/>
              <a:ea typeface="MS PGothic" panose="020B0600070205080204" pitchFamily="50" charset="-128"/>
              <a:cs typeface="Georgia" panose="02040502050405020303" pitchFamily="18" charset="0"/>
            </a:endParaRPr>
          </a:p>
        </p:txBody>
      </p:sp>
      <p:sp>
        <p:nvSpPr>
          <p:cNvPr id="6" name="コンテンツ プレースホルダー 2">
            <a:extLst>
              <a:ext uri="{FF2B5EF4-FFF2-40B4-BE49-F238E27FC236}">
                <a16:creationId xmlns:a16="http://schemas.microsoft.com/office/drawing/2014/main" id="{70653D1E-B0C7-AE3F-22C1-44FDB3CE6104}"/>
              </a:ext>
            </a:extLst>
          </p:cNvPr>
          <p:cNvSpPr txBox="1">
            <a:spLocks/>
          </p:cNvSpPr>
          <p:nvPr/>
        </p:nvSpPr>
        <p:spPr>
          <a:xfrm>
            <a:off x="739893" y="1637423"/>
            <a:ext cx="8470782" cy="6858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FFFFFF"/>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FFFFFF"/>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FFFFFF"/>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FFFFFF"/>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FFFFFF"/>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ja-JP" altLang="en-US" b="1" dirty="0">
                <a:solidFill>
                  <a:schemeClr val="tx1"/>
                </a:solidFill>
                <a:latin typeface="Meiryo UI" panose="020B0604030504040204" pitchFamily="50" charset="-128"/>
                <a:ea typeface="Meiryo UI" panose="020B0604030504040204" pitchFamily="50" charset="-128"/>
                <a:cs typeface="Arial" panose="020B0604020202020204" pitchFamily="34" charset="0"/>
              </a:rPr>
              <a:t>☆ロータリークラブの会員とはどのような人達ですか</a:t>
            </a:r>
            <a:endParaRPr lang="en-US" altLang="ja-JP"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defRPr/>
            </a:pPr>
            <a:endParaRPr kumimoji="1" lang="ja-JP" altLang="en-US" sz="2400" dirty="0">
              <a:solidFill>
                <a:schemeClr val="tx1"/>
              </a:solidFill>
            </a:endParaRPr>
          </a:p>
        </p:txBody>
      </p:sp>
      <p:sp>
        <p:nvSpPr>
          <p:cNvPr id="7" name="正方形/長方形 6">
            <a:extLst>
              <a:ext uri="{FF2B5EF4-FFF2-40B4-BE49-F238E27FC236}">
                <a16:creationId xmlns:a16="http://schemas.microsoft.com/office/drawing/2014/main" id="{5D052A5E-C362-6F41-50F0-759DB419DDDF}"/>
              </a:ext>
            </a:extLst>
          </p:cNvPr>
          <p:cNvSpPr>
            <a:spLocks noChangeArrowheads="1"/>
          </p:cNvSpPr>
          <p:nvPr/>
        </p:nvSpPr>
        <p:spPr bwMode="auto">
          <a:xfrm>
            <a:off x="1729835" y="3311780"/>
            <a:ext cx="9410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charset="0"/>
                <a:cs typeface="ヒラギノ角ゴ Pro W3" charset="0"/>
              </a:defRPr>
            </a:lvl1pPr>
            <a:lvl2pPr marL="742950" indent="-285750">
              <a:defRPr sz="2400">
                <a:solidFill>
                  <a:schemeClr val="tx1"/>
                </a:solidFill>
                <a:latin typeface="Arial" panose="020B0604020202020204" pitchFamily="34" charset="0"/>
                <a:ea typeface="ヒラギノ角ゴ Pro W3" charset="0"/>
                <a:cs typeface="ヒラギノ角ゴ Pro W3" charset="0"/>
              </a:defRPr>
            </a:lvl2pPr>
            <a:lvl3pPr marL="1143000" indent="-228600">
              <a:defRPr sz="2400">
                <a:solidFill>
                  <a:schemeClr val="tx1"/>
                </a:solidFill>
                <a:latin typeface="Arial" panose="020B0604020202020204" pitchFamily="34" charset="0"/>
                <a:ea typeface="ヒラギノ角ゴ Pro W3" charset="0"/>
                <a:cs typeface="ヒラギノ角ゴ Pro W3" charset="0"/>
              </a:defRPr>
            </a:lvl3pPr>
            <a:lvl4pPr marL="1600200" indent="-228600">
              <a:defRPr sz="2400">
                <a:solidFill>
                  <a:schemeClr val="tx1"/>
                </a:solidFill>
                <a:latin typeface="Arial" panose="020B0604020202020204" pitchFamily="34" charset="0"/>
                <a:ea typeface="ヒラギノ角ゴ Pro W3" charset="0"/>
                <a:cs typeface="ヒラギノ角ゴ Pro W3" charset="0"/>
              </a:defRPr>
            </a:lvl4pPr>
            <a:lvl5pPr marL="2057400" indent="-228600">
              <a:defRPr sz="2400">
                <a:solidFill>
                  <a:schemeClr val="tx1"/>
                </a:solidFill>
                <a:latin typeface="Arial" panose="020B0604020202020204" pitchFamily="34"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上記のような人々が交流することによりお互いの研鑽を行う場として例会を開催している。また、その人たちが一体となり、地域社会・世界が必要とする事に応える活動を行っている</a:t>
            </a:r>
            <a:r>
              <a:rPr lang="ja-JP" altLang="en-US" b="1" dirty="0">
                <a:solidFill>
                  <a:srgbClr val="0070C0"/>
                </a:solidFill>
                <a:latin typeface="Meiryo UI" panose="020B0604030504040204" pitchFamily="50" charset="-128"/>
                <a:ea typeface="Meiryo UI" panose="020B0604030504040204" pitchFamily="50" charset="-128"/>
                <a:cs typeface="Arial" panose="020B0604020202020204" pitchFamily="34" charset="0"/>
              </a:rPr>
              <a:t>。</a:t>
            </a:r>
            <a:endParaRPr lang="en-US" altLang="ja-JP" b="1"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コンテンツ プレースホルダー 2">
            <a:extLst>
              <a:ext uri="{FF2B5EF4-FFF2-40B4-BE49-F238E27FC236}">
                <a16:creationId xmlns:a16="http://schemas.microsoft.com/office/drawing/2014/main" id="{08BD4BAA-BF1E-65E4-3CCF-7721F385D257}"/>
              </a:ext>
            </a:extLst>
          </p:cNvPr>
          <p:cNvSpPr txBox="1">
            <a:spLocks/>
          </p:cNvSpPr>
          <p:nvPr/>
        </p:nvSpPr>
        <p:spPr>
          <a:xfrm>
            <a:off x="739893" y="716695"/>
            <a:ext cx="6842007" cy="6858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FFFFFF"/>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FFFFFF"/>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FFFFFF"/>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FFFFFF"/>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FFFFFF"/>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ja-JP" altLang="en-US" b="1" dirty="0">
                <a:solidFill>
                  <a:schemeClr val="tx1"/>
                </a:solidFill>
                <a:latin typeface="Meiryo UI" panose="020B0604030504040204" pitchFamily="50" charset="-128"/>
                <a:ea typeface="Meiryo UI" panose="020B0604030504040204" pitchFamily="50" charset="-128"/>
                <a:cs typeface="Arial" panose="020B0604020202020204" pitchFamily="34" charset="0"/>
              </a:rPr>
              <a:t>☆なぜロータリークラブに入会しましたか</a:t>
            </a:r>
            <a:endParaRPr lang="en-US" altLang="ja-JP"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defRPr/>
            </a:pPr>
            <a:endParaRPr kumimoji="1" lang="ja-JP" altLang="en-US" sz="2400" dirty="0">
              <a:solidFill>
                <a:schemeClr val="tx1"/>
              </a:solidFill>
            </a:endParaRPr>
          </a:p>
        </p:txBody>
      </p:sp>
      <p:sp>
        <p:nvSpPr>
          <p:cNvPr id="9" name="コンテンツ プレースホルダー 2">
            <a:extLst>
              <a:ext uri="{FF2B5EF4-FFF2-40B4-BE49-F238E27FC236}">
                <a16:creationId xmlns:a16="http://schemas.microsoft.com/office/drawing/2014/main" id="{5F535751-0A86-228B-34E3-C759C9BD6839}"/>
              </a:ext>
            </a:extLst>
          </p:cNvPr>
          <p:cNvSpPr txBox="1">
            <a:spLocks/>
          </p:cNvSpPr>
          <p:nvPr/>
        </p:nvSpPr>
        <p:spPr bwMode="auto">
          <a:xfrm>
            <a:off x="1729835" y="1149870"/>
            <a:ext cx="9121826" cy="4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charset="0"/>
                <a:cs typeface="ヒラギノ角ゴ Pro W3" charset="0"/>
              </a:defRPr>
            </a:lvl1pPr>
            <a:lvl2pPr marL="742950" indent="-285750" defTabSz="457200">
              <a:defRPr sz="2400">
                <a:solidFill>
                  <a:schemeClr val="tx1"/>
                </a:solidFill>
                <a:latin typeface="Arial" panose="020B0604020202020204" pitchFamily="34" charset="0"/>
                <a:ea typeface="ヒラギノ角ゴ Pro W3" charset="0"/>
                <a:cs typeface="ヒラギノ角ゴ Pro W3" charset="0"/>
              </a:defRPr>
            </a:lvl2pPr>
            <a:lvl3pPr marL="1143000" indent="-228600" defTabSz="457200">
              <a:defRPr sz="2400">
                <a:solidFill>
                  <a:schemeClr val="tx1"/>
                </a:solidFill>
                <a:latin typeface="Arial" panose="020B0604020202020204" pitchFamily="34" charset="0"/>
                <a:ea typeface="ヒラギノ角ゴ Pro W3" charset="0"/>
                <a:cs typeface="ヒラギノ角ゴ Pro W3" charset="0"/>
              </a:defRPr>
            </a:lvl3pPr>
            <a:lvl4pPr marL="1600200" indent="-228600" defTabSz="457200">
              <a:defRPr sz="2400">
                <a:solidFill>
                  <a:schemeClr val="tx1"/>
                </a:solidFill>
                <a:latin typeface="Arial" panose="020B0604020202020204" pitchFamily="34" charset="0"/>
                <a:ea typeface="ヒラギノ角ゴ Pro W3" charset="0"/>
                <a:cs typeface="ヒラギノ角ゴ Pro W3" charset="0"/>
              </a:defRPr>
            </a:lvl4pPr>
            <a:lvl5pPr marL="2057400" indent="-228600" defTabSz="457200">
              <a:defRPr sz="2400">
                <a:solidFill>
                  <a:schemeClr val="tx1"/>
                </a:solidFill>
                <a:latin typeface="Arial" panose="020B0604020202020204" pitchFamily="34" charset="0"/>
                <a:ea typeface="ヒラギノ角ゴ Pro W3" charset="0"/>
                <a:cs typeface="ヒラギノ角ゴ Pro W3"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spcBef>
                <a:spcPct val="20000"/>
              </a:spcBef>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誘われたから。　奉仕の機会を探していた。　ロータリーに入りたかったから。</a:t>
            </a:r>
            <a:endParaRPr kumimoji="1" lang="ja-JP" altLang="en-US" dirty="0">
              <a:solidFill>
                <a:srgbClr val="0070C0"/>
              </a:solidFill>
              <a:latin typeface="Georgia" panose="02040502050405020303" pitchFamily="18" charset="0"/>
              <a:ea typeface="MS PGothic" panose="020B0600070205080204" pitchFamily="50" charset="-128"/>
              <a:cs typeface="Georgia" panose="02040502050405020303" pitchFamily="18" charset="0"/>
            </a:endParaRPr>
          </a:p>
        </p:txBody>
      </p:sp>
      <p:sp>
        <p:nvSpPr>
          <p:cNvPr id="10" name="Content Placeholder 2">
            <a:extLst>
              <a:ext uri="{FF2B5EF4-FFF2-40B4-BE49-F238E27FC236}">
                <a16:creationId xmlns:a16="http://schemas.microsoft.com/office/drawing/2014/main" id="{35011542-6F68-C9BE-C301-043913331C2F}"/>
              </a:ext>
            </a:extLst>
          </p:cNvPr>
          <p:cNvSpPr txBox="1">
            <a:spLocks/>
          </p:cNvSpPr>
          <p:nvPr/>
        </p:nvSpPr>
        <p:spPr bwMode="auto">
          <a:xfrm>
            <a:off x="844668" y="4473377"/>
            <a:ext cx="8395906"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3000" b="1" dirty="0">
                <a:latin typeface="Meiryo UI" panose="020B0604030504040204" pitchFamily="50" charset="-128"/>
                <a:ea typeface="Meiryo UI" panose="020B0604030504040204" pitchFamily="50" charset="-128"/>
                <a:cs typeface="Arial" panose="020B0604020202020204" pitchFamily="34" charset="0"/>
              </a:rPr>
              <a:t>☆なぜロータリークラブ会員であり続けているのですか</a:t>
            </a:r>
            <a:r>
              <a:rPr lang="ja-JP" altLang="en-US" sz="3000" dirty="0">
                <a:latin typeface="Meiryo UI" panose="020B0604030504040204" pitchFamily="50" charset="-128"/>
                <a:ea typeface="Meiryo UI" panose="020B0604030504040204" pitchFamily="50" charset="-128"/>
                <a:cs typeface="Arial" panose="020B0604020202020204" pitchFamily="34" charset="0"/>
              </a:rPr>
              <a:t>　</a:t>
            </a:r>
            <a:r>
              <a:rPr lang="ja-JP" altLang="en-US" sz="3000" b="1" dirty="0">
                <a:latin typeface="Arial" panose="020B0604020202020204" pitchFamily="34" charset="0"/>
                <a:ea typeface="Meiryo UI" panose="020B0604030504040204" pitchFamily="50" charset="-128"/>
                <a:cs typeface="Arial" panose="020B0604020202020204" pitchFamily="34" charset="0"/>
              </a:rPr>
              <a:t>　</a:t>
            </a:r>
            <a:endParaRPr lang="en-US" altLang="ja-JP" sz="3000" b="1" dirty="0">
              <a:latin typeface="Arial" panose="020B0604020202020204" pitchFamily="34" charset="0"/>
              <a:ea typeface="Meiryo UI" panose="020B0604030504040204" pitchFamily="50" charset="-128"/>
              <a:cs typeface="Arial" panose="020B0604020202020204" pitchFamily="34" charset="0"/>
            </a:endParaRPr>
          </a:p>
        </p:txBody>
      </p:sp>
      <p:sp>
        <p:nvSpPr>
          <p:cNvPr id="11" name="コンテンツ プレースホルダー 2">
            <a:extLst>
              <a:ext uri="{FF2B5EF4-FFF2-40B4-BE49-F238E27FC236}">
                <a16:creationId xmlns:a16="http://schemas.microsoft.com/office/drawing/2014/main" id="{B17E142A-67B0-45CF-3CF6-0E9BAC912CA9}"/>
              </a:ext>
            </a:extLst>
          </p:cNvPr>
          <p:cNvSpPr txBox="1">
            <a:spLocks/>
          </p:cNvSpPr>
          <p:nvPr/>
        </p:nvSpPr>
        <p:spPr bwMode="auto">
          <a:xfrm>
            <a:off x="1729834" y="4934216"/>
            <a:ext cx="9852565" cy="4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charset="0"/>
                <a:cs typeface="ヒラギノ角ゴ Pro W3" charset="0"/>
              </a:defRPr>
            </a:lvl1pPr>
            <a:lvl2pPr marL="742950" indent="-285750" defTabSz="457200">
              <a:defRPr sz="2400">
                <a:solidFill>
                  <a:schemeClr val="tx1"/>
                </a:solidFill>
                <a:latin typeface="Arial" panose="020B0604020202020204" pitchFamily="34" charset="0"/>
                <a:ea typeface="ヒラギノ角ゴ Pro W3" charset="0"/>
                <a:cs typeface="ヒラギノ角ゴ Pro W3" charset="0"/>
              </a:defRPr>
            </a:lvl2pPr>
            <a:lvl3pPr marL="1143000" indent="-228600" defTabSz="457200">
              <a:defRPr sz="2400">
                <a:solidFill>
                  <a:schemeClr val="tx1"/>
                </a:solidFill>
                <a:latin typeface="Arial" panose="020B0604020202020204" pitchFamily="34" charset="0"/>
                <a:ea typeface="ヒラギノ角ゴ Pro W3" charset="0"/>
                <a:cs typeface="ヒラギノ角ゴ Pro W3" charset="0"/>
              </a:defRPr>
            </a:lvl3pPr>
            <a:lvl4pPr marL="1600200" indent="-228600" defTabSz="457200">
              <a:defRPr sz="2400">
                <a:solidFill>
                  <a:schemeClr val="tx1"/>
                </a:solidFill>
                <a:latin typeface="Arial" panose="020B0604020202020204" pitchFamily="34" charset="0"/>
                <a:ea typeface="ヒラギノ角ゴ Pro W3" charset="0"/>
                <a:cs typeface="ヒラギノ角ゴ Pro W3" charset="0"/>
              </a:defRPr>
            </a:lvl4pPr>
            <a:lvl5pPr marL="2057400" indent="-228600" defTabSz="457200">
              <a:defRPr sz="2400">
                <a:solidFill>
                  <a:schemeClr val="tx1"/>
                </a:solidFill>
                <a:latin typeface="Arial" panose="020B0604020202020204" pitchFamily="34" charset="0"/>
                <a:ea typeface="ヒラギノ角ゴ Pro W3" charset="0"/>
                <a:cs typeface="ヒラギノ角ゴ Pro W3"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spcBef>
                <a:spcPct val="20000"/>
              </a:spcBef>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理念と指針、あるいは活動が自らの価値観と一致している。　居心地が良い。</a:t>
            </a:r>
            <a:endParaRPr kumimoji="1" lang="ja-JP" altLang="en-US" dirty="0">
              <a:solidFill>
                <a:srgbClr val="0070C0"/>
              </a:solidFill>
              <a:latin typeface="Georgia" panose="02040502050405020303" pitchFamily="18" charset="0"/>
              <a:ea typeface="MS PGothic" panose="020B0600070205080204" pitchFamily="50" charset="-128"/>
              <a:cs typeface="Georgia" panose="02040502050405020303" pitchFamily="18" charset="0"/>
            </a:endParaRPr>
          </a:p>
        </p:txBody>
      </p:sp>
      <p:sp>
        <p:nvSpPr>
          <p:cNvPr id="12" name="Content Placeholder 2">
            <a:extLst>
              <a:ext uri="{FF2B5EF4-FFF2-40B4-BE49-F238E27FC236}">
                <a16:creationId xmlns:a16="http://schemas.microsoft.com/office/drawing/2014/main" id="{13DF7CF4-EBD6-C2C3-D622-343440A25657}"/>
              </a:ext>
            </a:extLst>
          </p:cNvPr>
          <p:cNvSpPr txBox="1">
            <a:spLocks/>
          </p:cNvSpPr>
          <p:nvPr/>
        </p:nvSpPr>
        <p:spPr bwMode="auto">
          <a:xfrm>
            <a:off x="844668" y="5451372"/>
            <a:ext cx="7395781"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3000" b="1" dirty="0">
                <a:latin typeface="Meiryo UI" panose="020B0604030504040204" pitchFamily="50" charset="-128"/>
                <a:ea typeface="Meiryo UI" panose="020B0604030504040204" pitchFamily="50" charset="-128"/>
                <a:cs typeface="Arial" panose="020B0604020202020204" pitchFamily="34" charset="0"/>
              </a:rPr>
              <a:t>☆あなたのクラブを代表する活動は何ですか？</a:t>
            </a:r>
            <a:r>
              <a:rPr lang="ja-JP" altLang="en-US" sz="3000" dirty="0">
                <a:latin typeface="Meiryo UI" panose="020B0604030504040204" pitchFamily="50" charset="-128"/>
                <a:ea typeface="Meiryo UI" panose="020B0604030504040204" pitchFamily="50" charset="-128"/>
                <a:cs typeface="Arial" panose="020B0604020202020204" pitchFamily="34" charset="0"/>
              </a:rPr>
              <a:t>　</a:t>
            </a:r>
            <a:r>
              <a:rPr lang="ja-JP" altLang="en-US" sz="3000" b="1" dirty="0">
                <a:latin typeface="Arial" panose="020B0604020202020204" pitchFamily="34" charset="0"/>
                <a:ea typeface="Meiryo UI" panose="020B0604030504040204" pitchFamily="50" charset="-128"/>
                <a:cs typeface="Arial" panose="020B0604020202020204" pitchFamily="34" charset="0"/>
              </a:rPr>
              <a:t>　</a:t>
            </a:r>
            <a:endParaRPr lang="en-US" altLang="ja-JP" sz="3000" b="1" dirty="0">
              <a:latin typeface="Arial" panose="020B0604020202020204" pitchFamily="34" charset="0"/>
              <a:ea typeface="Meiryo UI" panose="020B0604030504040204" pitchFamily="50" charset="-128"/>
              <a:cs typeface="Arial" panose="020B0604020202020204" pitchFamily="34" charset="0"/>
            </a:endParaRPr>
          </a:p>
        </p:txBody>
      </p:sp>
      <p:sp>
        <p:nvSpPr>
          <p:cNvPr id="13" name="コンテンツ プレースホルダー 2">
            <a:extLst>
              <a:ext uri="{FF2B5EF4-FFF2-40B4-BE49-F238E27FC236}">
                <a16:creationId xmlns:a16="http://schemas.microsoft.com/office/drawing/2014/main" id="{62E0F9A8-3C51-777F-C683-C1C499985ADD}"/>
              </a:ext>
            </a:extLst>
          </p:cNvPr>
          <p:cNvSpPr txBox="1">
            <a:spLocks/>
          </p:cNvSpPr>
          <p:nvPr/>
        </p:nvSpPr>
        <p:spPr bwMode="auto">
          <a:xfrm>
            <a:off x="1729834" y="5866649"/>
            <a:ext cx="9852565" cy="95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charset="0"/>
                <a:cs typeface="ヒラギノ角ゴ Pro W3" charset="0"/>
              </a:defRPr>
            </a:lvl1pPr>
            <a:lvl2pPr marL="742950" indent="-285750" defTabSz="457200">
              <a:defRPr sz="2400">
                <a:solidFill>
                  <a:schemeClr val="tx1"/>
                </a:solidFill>
                <a:latin typeface="Arial" panose="020B0604020202020204" pitchFamily="34" charset="0"/>
                <a:ea typeface="ヒラギノ角ゴ Pro W3" charset="0"/>
                <a:cs typeface="ヒラギノ角ゴ Pro W3" charset="0"/>
              </a:defRPr>
            </a:lvl2pPr>
            <a:lvl3pPr marL="1143000" indent="-228600" defTabSz="457200">
              <a:defRPr sz="2400">
                <a:solidFill>
                  <a:schemeClr val="tx1"/>
                </a:solidFill>
                <a:latin typeface="Arial" panose="020B0604020202020204" pitchFamily="34" charset="0"/>
                <a:ea typeface="ヒラギノ角ゴ Pro W3" charset="0"/>
                <a:cs typeface="ヒラギノ角ゴ Pro W3" charset="0"/>
              </a:defRPr>
            </a:lvl3pPr>
            <a:lvl4pPr marL="1600200" indent="-228600" defTabSz="457200">
              <a:defRPr sz="2400">
                <a:solidFill>
                  <a:schemeClr val="tx1"/>
                </a:solidFill>
                <a:latin typeface="Arial" panose="020B0604020202020204" pitchFamily="34" charset="0"/>
                <a:ea typeface="ヒラギノ角ゴ Pro W3" charset="0"/>
                <a:cs typeface="ヒラギノ角ゴ Pro W3" charset="0"/>
              </a:defRPr>
            </a:lvl4pPr>
            <a:lvl5pPr marL="2057400" indent="-228600" defTabSz="457200">
              <a:defRPr sz="2400">
                <a:solidFill>
                  <a:schemeClr val="tx1"/>
                </a:solidFill>
                <a:latin typeface="Arial" panose="020B0604020202020204" pitchFamily="34" charset="0"/>
                <a:ea typeface="ヒラギノ角ゴ Pro W3" charset="0"/>
                <a:cs typeface="ヒラギノ角ゴ Pro W3"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spcBef>
                <a:spcPct val="20000"/>
              </a:spcBef>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実施してきた「よいこと」を、会員歴の長短に関わらず</a:t>
            </a:r>
            <a:r>
              <a:rPr kumimoji="1" lang="ja-JP" altLang="en-US" dirty="0">
                <a:solidFill>
                  <a:srgbClr val="0070C0"/>
                </a:solidFill>
                <a:latin typeface="Meiryo UI" panose="020B0604030504040204" pitchFamily="50" charset="-128"/>
                <a:ea typeface="Meiryo UI" panose="020B0604030504040204" pitchFamily="50" charset="-128"/>
                <a:cs typeface="Georgia" panose="02040502050405020303" pitchFamily="18" charset="0"/>
              </a:rPr>
              <a:t>共有し語り合う機会を設けてみることが</a:t>
            </a:r>
            <a:r>
              <a:rPr lang="ja-JP" altLang="en-US" dirty="0">
                <a:solidFill>
                  <a:srgbClr val="0070C0"/>
                </a:solidFill>
                <a:latin typeface="Meiryo UI" panose="020B0604030504040204" pitchFamily="50" charset="-128"/>
                <a:ea typeface="Meiryo UI" panose="020B0604030504040204" pitchFamily="50" charset="-128"/>
                <a:cs typeface="Georgia" panose="02040502050405020303" pitchFamily="18" charset="0"/>
              </a:rPr>
              <a:t>望まれる。</a:t>
            </a:r>
            <a:endParaRPr kumimoji="1" lang="ja-JP" altLang="en-US" dirty="0">
              <a:solidFill>
                <a:srgbClr val="0070C0"/>
              </a:solidFill>
              <a:latin typeface="Georgia" panose="02040502050405020303" pitchFamily="18" charset="0"/>
              <a:ea typeface="MS PGothic" panose="020B0600070205080204" pitchFamily="50" charset="-128"/>
              <a:cs typeface="Georgia" panose="02040502050405020303" pitchFamily="18" charset="0"/>
            </a:endParaRPr>
          </a:p>
        </p:txBody>
      </p:sp>
    </p:spTree>
    <p:extLst>
      <p:ext uri="{BB962C8B-B14F-4D97-AF65-F5344CB8AC3E}">
        <p14:creationId xmlns:p14="http://schemas.microsoft.com/office/powerpoint/2010/main" val="40240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ppt_x-#ppt_w/2"/>
                                          </p:val>
                                        </p:tav>
                                        <p:tav tm="100000">
                                          <p:val>
                                            <p:strVal val="#ppt_x"/>
                                          </p:val>
                                        </p:tav>
                                      </p:tavLst>
                                    </p:anim>
                                    <p:anim calcmode="lin" valueType="num">
                                      <p:cBhvr>
                                        <p:cTn id="21" dur="500" fill="hold"/>
                                        <p:tgtEl>
                                          <p:spTgt spid="6"/>
                                        </p:tgtEl>
                                        <p:attrNameLst>
                                          <p:attrName>ppt_y</p:attrName>
                                        </p:attrNameLst>
                                      </p:cBhvr>
                                      <p:tavLst>
                                        <p:tav tm="0">
                                          <p:val>
                                            <p:strVal val="#ppt_y"/>
                                          </p:val>
                                        </p:tav>
                                        <p:tav tm="100000">
                                          <p:val>
                                            <p:strVal val="#ppt_y"/>
                                          </p:val>
                                        </p:tav>
                                      </p:tavLst>
                                    </p:anim>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ppt_x</p:attrName>
                                        </p:attrNameLst>
                                      </p:cBhvr>
                                      <p:tavLst>
                                        <p:tav tm="0">
                                          <p:val>
                                            <p:strVal val="#ppt_x-#ppt_w/2"/>
                                          </p:val>
                                        </p:tav>
                                        <p:tav tm="100000">
                                          <p:val>
                                            <p:strVal val="#ppt_x"/>
                                          </p:val>
                                        </p:tav>
                                      </p:tavLst>
                                    </p:anim>
                                    <p:anim calcmode="lin" valueType="num">
                                      <p:cBhvr>
                                        <p:cTn id="34" dur="500" fill="hold"/>
                                        <p:tgtEl>
                                          <p:spTgt spid="4"/>
                                        </p:tgtEl>
                                        <p:attrNameLst>
                                          <p:attrName>ppt_y</p:attrName>
                                        </p:attrNameLst>
                                      </p:cBhvr>
                                      <p:tavLst>
                                        <p:tav tm="0">
                                          <p:val>
                                            <p:strVal val="#ppt_y"/>
                                          </p:val>
                                        </p:tav>
                                        <p:tav tm="100000">
                                          <p:val>
                                            <p:strVal val="#ppt_y"/>
                                          </p:val>
                                        </p:tav>
                                      </p:tavLst>
                                    </p:anim>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ppt_x</p:attrName>
                                        </p:attrNameLst>
                                      </p:cBhvr>
                                      <p:tavLst>
                                        <p:tav tm="0">
                                          <p:val>
                                            <p:strVal val="#ppt_x-#ppt_w/2"/>
                                          </p:val>
                                        </p:tav>
                                        <p:tav tm="100000">
                                          <p:val>
                                            <p:strVal val="#ppt_x"/>
                                          </p:val>
                                        </p:tav>
                                      </p:tavLst>
                                    </p:anim>
                                    <p:anim calcmode="lin" valueType="num">
                                      <p:cBhvr>
                                        <p:cTn id="47" dur="500" fill="hold"/>
                                        <p:tgtEl>
                                          <p:spTgt spid="10"/>
                                        </p:tgtEl>
                                        <p:attrNameLst>
                                          <p:attrName>ppt_y</p:attrName>
                                        </p:attrNameLst>
                                      </p:cBhvr>
                                      <p:tavLst>
                                        <p:tav tm="0">
                                          <p:val>
                                            <p:strVal val="#ppt_y"/>
                                          </p:val>
                                        </p:tav>
                                        <p:tav tm="100000">
                                          <p:val>
                                            <p:strVal val="#ppt_y"/>
                                          </p:val>
                                        </p:tav>
                                      </p:tavLst>
                                    </p:anim>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ppt_x</p:attrName>
                                        </p:attrNameLst>
                                      </p:cBhvr>
                                      <p:tavLst>
                                        <p:tav tm="0">
                                          <p:val>
                                            <p:strVal val="#ppt_x-#ppt_w/2"/>
                                          </p:val>
                                        </p:tav>
                                        <p:tav tm="100000">
                                          <p:val>
                                            <p:strVal val="#ppt_x"/>
                                          </p:val>
                                        </p:tav>
                                      </p:tavLst>
                                    </p:anim>
                                    <p:anim calcmode="lin" valueType="num">
                                      <p:cBhvr>
                                        <p:cTn id="60" dur="500" fill="hold"/>
                                        <p:tgtEl>
                                          <p:spTgt spid="12"/>
                                        </p:tgtEl>
                                        <p:attrNameLst>
                                          <p:attrName>ppt_y</p:attrName>
                                        </p:attrNameLst>
                                      </p:cBhvr>
                                      <p:tavLst>
                                        <p:tav tm="0">
                                          <p:val>
                                            <p:strVal val="#ppt_y"/>
                                          </p:val>
                                        </p:tav>
                                        <p:tav tm="100000">
                                          <p:val>
                                            <p:strVal val="#ppt_y"/>
                                          </p:val>
                                        </p:tav>
                                      </p:tavLst>
                                    </p:anim>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randombar(horizontal)">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99EA8A4-FF68-23EF-D293-91BF8123F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650" y="1238252"/>
            <a:ext cx="4067854" cy="2768852"/>
          </a:xfrm>
          <a:prstGeom prst="rect">
            <a:avLst/>
          </a:prstGeom>
        </p:spPr>
      </p:pic>
      <p:pic>
        <p:nvPicPr>
          <p:cNvPr id="5" name="Picture 2" descr="2024-2025 Theme logo - JA">
            <a:extLst>
              <a:ext uri="{FF2B5EF4-FFF2-40B4-BE49-F238E27FC236}">
                <a16:creationId xmlns:a16="http://schemas.microsoft.com/office/drawing/2014/main" id="{756A364F-6B6D-C848-C72C-151065073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124" y="4557199"/>
            <a:ext cx="3079150" cy="1814499"/>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9855962A-FA77-01EB-8FD0-854E96862816}"/>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8" name="Title 1">
            <a:extLst>
              <a:ext uri="{FF2B5EF4-FFF2-40B4-BE49-F238E27FC236}">
                <a16:creationId xmlns:a16="http://schemas.microsoft.com/office/drawing/2014/main" id="{57F9617E-1078-9D4A-804B-B4F35F072E9E}"/>
              </a:ext>
            </a:extLst>
          </p:cNvPr>
          <p:cNvSpPr txBox="1">
            <a:spLocks/>
          </p:cNvSpPr>
          <p:nvPr/>
        </p:nvSpPr>
        <p:spPr bwMode="auto">
          <a:xfrm>
            <a:off x="5351929" y="111491"/>
            <a:ext cx="6840073" cy="59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ステファニー </a:t>
            </a:r>
            <a:r>
              <a:rPr lang="en-US" altLang="ja-JP" sz="3600" b="1" dirty="0">
                <a:solidFill>
                  <a:schemeClr val="bg1"/>
                </a:solidFill>
                <a:latin typeface="Meiryo UI" panose="020B0604030504040204" pitchFamily="50" charset="-128"/>
                <a:ea typeface="Meiryo UI" panose="020B0604030504040204" pitchFamily="50" charset="-128"/>
              </a:rPr>
              <a:t>A. </a:t>
            </a:r>
            <a:r>
              <a:rPr lang="ja-JP" altLang="en-US" sz="3600" b="1" dirty="0">
                <a:solidFill>
                  <a:schemeClr val="bg1"/>
                </a:solidFill>
                <a:latin typeface="Meiryo UI" panose="020B0604030504040204" pitchFamily="50" charset="-128"/>
                <a:ea typeface="Meiryo UI" panose="020B0604030504040204" pitchFamily="50" charset="-128"/>
              </a:rPr>
              <a:t>アーチック　</a:t>
            </a:r>
            <a:r>
              <a:rPr lang="en-US" altLang="ja-JP" sz="3600" b="1" dirty="0">
                <a:solidFill>
                  <a:schemeClr val="bg1"/>
                </a:solidFill>
                <a:latin typeface="Meiryo UI" panose="020B0604030504040204" pitchFamily="50" charset="-128"/>
                <a:ea typeface="Meiryo UI" panose="020B0604030504040204" pitchFamily="50" charset="-128"/>
              </a:rPr>
              <a:t>RI</a:t>
            </a:r>
            <a:r>
              <a:rPr lang="ja-JP" altLang="en-US" sz="3600" b="1" dirty="0">
                <a:solidFill>
                  <a:schemeClr val="bg1"/>
                </a:solidFill>
                <a:latin typeface="Meiryo UI" panose="020B0604030504040204" pitchFamily="50" charset="-128"/>
                <a:ea typeface="Meiryo UI" panose="020B0604030504040204" pitchFamily="50" charset="-128"/>
              </a:rPr>
              <a:t>会長</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12" name="吹き出し: 角を丸めた四角形 11">
            <a:extLst>
              <a:ext uri="{FF2B5EF4-FFF2-40B4-BE49-F238E27FC236}">
                <a16:creationId xmlns:a16="http://schemas.microsoft.com/office/drawing/2014/main" id="{B1283031-FE5B-0098-58EF-F0BC1BE7D7FE}"/>
              </a:ext>
            </a:extLst>
          </p:cNvPr>
          <p:cNvSpPr/>
          <p:nvPr/>
        </p:nvSpPr>
        <p:spPr>
          <a:xfrm>
            <a:off x="9114486" y="1096416"/>
            <a:ext cx="2859286" cy="4642639"/>
          </a:xfrm>
          <a:prstGeom prst="wedgeRoundRectCallout">
            <a:avLst>
              <a:gd name="adj1" fmla="val -73769"/>
              <a:gd name="adj2" fmla="val -4243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57CDFE99-418E-26E7-E37D-9DD396F026B9}"/>
              </a:ext>
            </a:extLst>
          </p:cNvPr>
          <p:cNvSpPr txBox="1"/>
          <p:nvPr/>
        </p:nvSpPr>
        <p:spPr>
          <a:xfrm>
            <a:off x="9491413" y="1216300"/>
            <a:ext cx="2398131" cy="4401205"/>
          </a:xfrm>
          <a:prstGeom prst="rect">
            <a:avLst/>
          </a:prstGeom>
          <a:noFill/>
        </p:spPr>
        <p:txBody>
          <a:bodyPr wrap="square" rtlCol="0">
            <a:spAutoFit/>
          </a:bodyPr>
          <a:lstStyle/>
          <a:p>
            <a:r>
              <a:rPr lang="ja-JP" altLang="en-US" sz="2000" b="1" dirty="0">
                <a:solidFill>
                  <a:schemeClr val="bg1"/>
                </a:solidFill>
                <a:latin typeface="Meiryo UI" panose="020B0604030504040204" pitchFamily="50" charset="-128"/>
                <a:ea typeface="Meiryo UI" panose="020B0604030504040204" pitchFamily="50" charset="-128"/>
              </a:rPr>
              <a:t>私たちは、魔法のつえを振って呪文を唱えるだけで世界に平和をもたらしたり、ポリオを根絶したり、会員をふやしたりするわけではありません。</a:t>
            </a:r>
            <a:endParaRPr lang="en-US" altLang="ja-JP" sz="2000" b="1" dirty="0">
              <a:solidFill>
                <a:schemeClr val="bg1"/>
              </a:solidFill>
              <a:latin typeface="Meiryo UI" panose="020B0604030504040204" pitchFamily="50" charset="-128"/>
              <a:ea typeface="Meiryo UI" panose="020B0604030504040204" pitchFamily="50" charset="-128"/>
            </a:endParaRPr>
          </a:p>
          <a:p>
            <a:r>
              <a:rPr lang="ja-JP" altLang="en-US" sz="2000" b="1" dirty="0">
                <a:solidFill>
                  <a:schemeClr val="bg1"/>
                </a:solidFill>
                <a:latin typeface="Meiryo UI" panose="020B0604030504040204" pitchFamily="50" charset="-128"/>
                <a:ea typeface="Meiryo UI" panose="020B0604030504040204" pitchFamily="50" charset="-128"/>
              </a:rPr>
              <a:t>全ては皆さん次第です。</a:t>
            </a:r>
            <a:endParaRPr lang="en-US" altLang="ja-JP" sz="2000" b="1" dirty="0">
              <a:solidFill>
                <a:schemeClr val="bg1"/>
              </a:solidFill>
              <a:latin typeface="Meiryo UI" panose="020B0604030504040204" pitchFamily="50" charset="-128"/>
              <a:ea typeface="Meiryo UI" panose="020B0604030504040204" pitchFamily="50" charset="-128"/>
            </a:endParaRPr>
          </a:p>
          <a:p>
            <a:r>
              <a:rPr lang="ja-JP" altLang="en-US" sz="2000" b="1" dirty="0">
                <a:solidFill>
                  <a:schemeClr val="bg1"/>
                </a:solidFill>
                <a:latin typeface="Meiryo UI" panose="020B0604030504040204" pitchFamily="50" charset="-128"/>
                <a:ea typeface="Meiryo UI" panose="020B0604030504040204" pitchFamily="50" charset="-128"/>
              </a:rPr>
              <a:t>プロジェクトを終えるたび、寄付するたび、新会員を迎えるたびに、皆さんはマジックを生み出すのです</a:t>
            </a:r>
            <a:r>
              <a:rPr lang="ja-JP" altLang="en-US" b="1" dirty="0">
                <a:solidFill>
                  <a:schemeClr val="bg1"/>
                </a:solidFill>
                <a:latin typeface="Meiryo UI" panose="020B0604030504040204" pitchFamily="50" charset="-128"/>
                <a:ea typeface="Meiryo UI" panose="020B0604030504040204" pitchFamily="50" charset="-128"/>
              </a:rPr>
              <a:t>。</a:t>
            </a:r>
            <a:endParaRPr lang="en-US" altLang="ja-JP" b="1" dirty="0">
              <a:solidFill>
                <a:schemeClr val="bg1"/>
              </a:solidFill>
              <a:latin typeface="Meiryo UI" panose="020B0604030504040204" pitchFamily="50" charset="-128"/>
              <a:ea typeface="Meiryo UI" panose="020B0604030504040204" pitchFamily="50" charset="-128"/>
            </a:endParaRPr>
          </a:p>
        </p:txBody>
      </p:sp>
      <p:grpSp>
        <p:nvGrpSpPr>
          <p:cNvPr id="15" name="グループ化 14">
            <a:extLst>
              <a:ext uri="{FF2B5EF4-FFF2-40B4-BE49-F238E27FC236}">
                <a16:creationId xmlns:a16="http://schemas.microsoft.com/office/drawing/2014/main" id="{1CCE786A-D626-20F5-22EC-C9495332F83F}"/>
              </a:ext>
            </a:extLst>
          </p:cNvPr>
          <p:cNvGrpSpPr/>
          <p:nvPr/>
        </p:nvGrpSpPr>
        <p:grpSpPr>
          <a:xfrm>
            <a:off x="410699" y="1185626"/>
            <a:ext cx="2859286" cy="4642639"/>
            <a:chOff x="501202" y="1691253"/>
            <a:chExt cx="2859286" cy="4642639"/>
          </a:xfrm>
        </p:grpSpPr>
        <p:sp>
          <p:nvSpPr>
            <p:cNvPr id="6" name="吹き出し: 角を丸めた四角形 5">
              <a:extLst>
                <a:ext uri="{FF2B5EF4-FFF2-40B4-BE49-F238E27FC236}">
                  <a16:creationId xmlns:a16="http://schemas.microsoft.com/office/drawing/2014/main" id="{FAFCD4CF-5FD2-0926-E6D8-A48DED2820DD}"/>
                </a:ext>
              </a:extLst>
            </p:cNvPr>
            <p:cNvSpPr/>
            <p:nvPr/>
          </p:nvSpPr>
          <p:spPr>
            <a:xfrm>
              <a:off x="501202" y="1691253"/>
              <a:ext cx="2859286" cy="4642639"/>
            </a:xfrm>
            <a:prstGeom prst="wedgeRoundRectCallout">
              <a:avLst>
                <a:gd name="adj1" fmla="val 75116"/>
                <a:gd name="adj2" fmla="val -4309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67FCD43-6E01-025E-8DFC-C318F4E2C1B5}"/>
                </a:ext>
              </a:extLst>
            </p:cNvPr>
            <p:cNvSpPr txBox="1"/>
            <p:nvPr/>
          </p:nvSpPr>
          <p:spPr>
            <a:xfrm>
              <a:off x="657711" y="1876648"/>
              <a:ext cx="2593460" cy="4093428"/>
            </a:xfrm>
            <a:prstGeom prst="rect">
              <a:avLst/>
            </a:prstGeom>
            <a:noFill/>
          </p:spPr>
          <p:txBody>
            <a:bodyPr wrap="square" rtlCol="0">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変わりゆく世界の中で、クラブがじっと立ち止まっている余裕はありません。</a:t>
              </a:r>
              <a:r>
                <a:rPr lang="ja-JP" altLang="en-US" sz="2000" b="1" dirty="0">
                  <a:solidFill>
                    <a:schemeClr val="bg1"/>
                  </a:solidFill>
                  <a:latin typeface="Meiryo UI" panose="020B0604030504040204" pitchFamily="50" charset="-128"/>
                  <a:ea typeface="Meiryo UI" panose="020B0604030504040204" pitchFamily="50" charset="-128"/>
                </a:rPr>
                <a:t>とはいえ、私達が取り入れる変化は、より大きな</a:t>
              </a:r>
              <a:r>
                <a:rPr lang="ja-JP" altLang="en-US" sz="2000" b="1" dirty="0">
                  <a:solidFill>
                    <a:srgbClr val="FFFF00"/>
                  </a:solidFill>
                  <a:latin typeface="Meiryo UI" panose="020B0604030504040204" pitchFamily="50" charset="-128"/>
                  <a:ea typeface="Meiryo UI" panose="020B0604030504040204" pitchFamily="50" charset="-128"/>
                </a:rPr>
                <a:t>ビジョン</a:t>
              </a:r>
              <a:r>
                <a:rPr lang="ja-JP" altLang="en-US" sz="2000" b="1" dirty="0">
                  <a:solidFill>
                    <a:schemeClr val="bg1"/>
                  </a:solidFill>
                  <a:latin typeface="Meiryo UI" panose="020B0604030504040204" pitchFamily="50" charset="-128"/>
                  <a:ea typeface="Meiryo UI" panose="020B0604030504040204" pitchFamily="50" charset="-128"/>
                </a:rPr>
                <a:t>に向けて支えあうような、戦略的に一貫したものである必要があります。　　</a:t>
              </a:r>
              <a:r>
                <a:rPr lang="ja-JP" altLang="en-US" sz="2000" b="1" dirty="0">
                  <a:solidFill>
                    <a:srgbClr val="FFFF00"/>
                  </a:solidFill>
                  <a:latin typeface="Meiryo UI" panose="020B0604030504040204" pitchFamily="50" charset="-128"/>
                  <a:ea typeface="Meiryo UI" panose="020B0604030504040204" pitchFamily="50" charset="-128"/>
                </a:rPr>
                <a:t>行動計画</a:t>
              </a:r>
              <a:r>
                <a:rPr lang="ja-JP" altLang="en-US" sz="2000" b="1" dirty="0">
                  <a:solidFill>
                    <a:schemeClr val="bg1"/>
                  </a:solidFill>
                  <a:latin typeface="Meiryo UI" panose="020B0604030504040204" pitchFamily="50" charset="-128"/>
                  <a:ea typeface="Meiryo UI" panose="020B0604030504040204" pitchFamily="50" charset="-128"/>
                </a:rPr>
                <a:t>はこのビジョンに向け、クラブ内で効果的な変化を生み出すのに役立ちます。</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grpSp>
      <p:grpSp>
        <p:nvGrpSpPr>
          <p:cNvPr id="22" name="グループ化 21">
            <a:extLst>
              <a:ext uri="{FF2B5EF4-FFF2-40B4-BE49-F238E27FC236}">
                <a16:creationId xmlns:a16="http://schemas.microsoft.com/office/drawing/2014/main" id="{0ABDD695-137D-9103-BA87-690D00E91AFF}"/>
              </a:ext>
            </a:extLst>
          </p:cNvPr>
          <p:cNvGrpSpPr/>
          <p:nvPr/>
        </p:nvGrpSpPr>
        <p:grpSpPr>
          <a:xfrm>
            <a:off x="9494888" y="3364705"/>
            <a:ext cx="2300873" cy="2235070"/>
            <a:chOff x="9494888" y="3364705"/>
            <a:chExt cx="2300873" cy="2235070"/>
          </a:xfrm>
        </p:grpSpPr>
        <p:sp>
          <p:nvSpPr>
            <p:cNvPr id="17" name="テキスト ボックス 16">
              <a:extLst>
                <a:ext uri="{FF2B5EF4-FFF2-40B4-BE49-F238E27FC236}">
                  <a16:creationId xmlns:a16="http://schemas.microsoft.com/office/drawing/2014/main" id="{337E7109-2444-4677-D2D0-1F823DE4C76C}"/>
                </a:ext>
              </a:extLst>
            </p:cNvPr>
            <p:cNvSpPr txBox="1"/>
            <p:nvPr/>
          </p:nvSpPr>
          <p:spPr>
            <a:xfrm>
              <a:off x="9494888" y="3364705"/>
              <a:ext cx="2089264" cy="400110"/>
            </a:xfrm>
            <a:prstGeom prst="rect">
              <a:avLst/>
            </a:prstGeom>
            <a:noFill/>
          </p:spPr>
          <p:txBody>
            <a:bodyPr wrap="square">
              <a:spAutoFit/>
            </a:bodyPr>
            <a:lstStyle/>
            <a:p>
              <a:r>
                <a:rPr lang="ja-JP" altLang="en-US" sz="2000" b="1" dirty="0">
                  <a:solidFill>
                    <a:srgbClr val="FFFF00"/>
                  </a:solidFill>
                  <a:latin typeface="Meiryo UI" panose="020B0604030504040204" pitchFamily="50" charset="-128"/>
                  <a:ea typeface="Meiryo UI" panose="020B0604030504040204" pitchFamily="50" charset="-128"/>
                </a:rPr>
                <a:t>全ては皆さん次第</a:t>
              </a:r>
              <a:endParaRPr lang="ja-JP" altLang="en-US" sz="2000" dirty="0"/>
            </a:p>
          </p:txBody>
        </p:sp>
        <p:grpSp>
          <p:nvGrpSpPr>
            <p:cNvPr id="21" name="グループ化 20">
              <a:extLst>
                <a:ext uri="{FF2B5EF4-FFF2-40B4-BE49-F238E27FC236}">
                  <a16:creationId xmlns:a16="http://schemas.microsoft.com/office/drawing/2014/main" id="{AC5E607C-09D0-5333-2919-B0C55ECD8DE6}"/>
                </a:ext>
              </a:extLst>
            </p:cNvPr>
            <p:cNvGrpSpPr/>
            <p:nvPr/>
          </p:nvGrpSpPr>
          <p:grpSpPr>
            <a:xfrm>
              <a:off x="9496113" y="4868243"/>
              <a:ext cx="2299648" cy="731532"/>
              <a:chOff x="9496113" y="4868243"/>
              <a:chExt cx="2299648" cy="731532"/>
            </a:xfrm>
          </p:grpSpPr>
          <p:sp>
            <p:nvSpPr>
              <p:cNvPr id="19" name="テキスト ボックス 18">
                <a:extLst>
                  <a:ext uri="{FF2B5EF4-FFF2-40B4-BE49-F238E27FC236}">
                    <a16:creationId xmlns:a16="http://schemas.microsoft.com/office/drawing/2014/main" id="{E8492431-6EA3-3532-EB5E-961642D496E3}"/>
                  </a:ext>
                </a:extLst>
              </p:cNvPr>
              <p:cNvSpPr txBox="1"/>
              <p:nvPr/>
            </p:nvSpPr>
            <p:spPr>
              <a:xfrm>
                <a:off x="9860691" y="4868243"/>
                <a:ext cx="1935070" cy="400110"/>
              </a:xfrm>
              <a:prstGeom prst="rect">
                <a:avLst/>
              </a:prstGeom>
              <a:noFill/>
            </p:spPr>
            <p:txBody>
              <a:bodyPr wrap="square">
                <a:spAutoFit/>
              </a:bodyPr>
              <a:lstStyle/>
              <a:p>
                <a:r>
                  <a:rPr lang="ja-JP" altLang="en-US" sz="2000" b="1" dirty="0">
                    <a:solidFill>
                      <a:srgbClr val="FFFF00"/>
                    </a:solidFill>
                    <a:latin typeface="Meiryo UI" panose="020B0604030504040204" pitchFamily="50" charset="-128"/>
                    <a:ea typeface="Meiryo UI" panose="020B0604030504040204" pitchFamily="50" charset="-128"/>
                  </a:rPr>
                  <a:t>皆さんはマジック</a:t>
                </a:r>
                <a:endParaRPr lang="en-US" altLang="ja-JP" sz="2000" b="1" dirty="0">
                  <a:solidFill>
                    <a:srgbClr val="FFFF0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26ACDA58-9814-0EFA-E0B1-25A261DD17A3}"/>
                  </a:ext>
                </a:extLst>
              </p:cNvPr>
              <p:cNvSpPr txBox="1"/>
              <p:nvPr/>
            </p:nvSpPr>
            <p:spPr>
              <a:xfrm>
                <a:off x="9496113" y="5199665"/>
                <a:ext cx="2047399" cy="400110"/>
              </a:xfrm>
              <a:prstGeom prst="rect">
                <a:avLst/>
              </a:prstGeom>
              <a:noFill/>
            </p:spPr>
            <p:txBody>
              <a:bodyPr wrap="square">
                <a:spAutoFit/>
              </a:bodyPr>
              <a:lstStyle/>
              <a:p>
                <a:r>
                  <a:rPr lang="ja-JP" altLang="en-US" sz="2000" b="1" dirty="0">
                    <a:solidFill>
                      <a:srgbClr val="FFFF00"/>
                    </a:solidFill>
                    <a:latin typeface="Meiryo UI" panose="020B0604030504040204" pitchFamily="50" charset="-128"/>
                    <a:ea typeface="Meiryo UI" panose="020B0604030504040204" pitchFamily="50" charset="-128"/>
                  </a:rPr>
                  <a:t>を生み出すのです</a:t>
                </a:r>
                <a:endParaRPr lang="ja-JP" altLang="en-US" sz="2000" dirty="0"/>
              </a:p>
            </p:txBody>
          </p:sp>
        </p:grpSp>
      </p:grpSp>
      <p:sp>
        <p:nvSpPr>
          <p:cNvPr id="2" name="テキスト ボックス 1">
            <a:extLst>
              <a:ext uri="{FF2B5EF4-FFF2-40B4-BE49-F238E27FC236}">
                <a16:creationId xmlns:a16="http://schemas.microsoft.com/office/drawing/2014/main" id="{E44F6F65-450B-DCA0-BC69-D13895D2A920}"/>
              </a:ext>
            </a:extLst>
          </p:cNvPr>
          <p:cNvSpPr txBox="1"/>
          <p:nvPr/>
        </p:nvSpPr>
        <p:spPr>
          <a:xfrm>
            <a:off x="9592698" y="6438732"/>
            <a:ext cx="2471056" cy="307777"/>
          </a:xfrm>
          <a:prstGeom prst="rect">
            <a:avLst/>
          </a:prstGeom>
          <a:noFill/>
        </p:spPr>
        <p:txBody>
          <a:bodyPr wrap="square">
            <a:spAutoFit/>
          </a:bodyPr>
          <a:lstStyle/>
          <a:p>
            <a:r>
              <a:rPr lang="ja-JP" altLang="en-US" sz="1400" b="1" dirty="0"/>
              <a:t>出典：ロータリーの友</a:t>
            </a:r>
            <a:r>
              <a:rPr lang="en-US" altLang="ja-JP" sz="1400" b="1" dirty="0"/>
              <a:t>7</a:t>
            </a:r>
            <a:r>
              <a:rPr lang="ja-JP" altLang="en-US" sz="1400" b="1" dirty="0"/>
              <a:t>月号</a:t>
            </a:r>
            <a:endParaRPr kumimoji="1" lang="en-US" altLang="ja-JP" sz="1400" b="1" dirty="0"/>
          </a:p>
        </p:txBody>
      </p:sp>
    </p:spTree>
    <p:extLst>
      <p:ext uri="{BB962C8B-B14F-4D97-AF65-F5344CB8AC3E}">
        <p14:creationId xmlns:p14="http://schemas.microsoft.com/office/powerpoint/2010/main" val="311270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49B0331-657B-2B9D-C1DD-A218415B3DC9}"/>
              </a:ext>
            </a:extLst>
          </p:cNvPr>
          <p:cNvPicPr>
            <a:picLocks noChangeAspect="1"/>
          </p:cNvPicPr>
          <p:nvPr/>
        </p:nvPicPr>
        <p:blipFill>
          <a:blip r:embed="rId2"/>
          <a:srcRect r="11911"/>
          <a:stretch/>
        </p:blipFill>
        <p:spPr>
          <a:xfrm>
            <a:off x="3648184" y="978562"/>
            <a:ext cx="4895631" cy="2697236"/>
          </a:xfrm>
          <a:prstGeom prst="rect">
            <a:avLst/>
          </a:prstGeom>
        </p:spPr>
      </p:pic>
      <p:grpSp>
        <p:nvGrpSpPr>
          <p:cNvPr id="13" name="グループ化 12">
            <a:extLst>
              <a:ext uri="{FF2B5EF4-FFF2-40B4-BE49-F238E27FC236}">
                <a16:creationId xmlns:a16="http://schemas.microsoft.com/office/drawing/2014/main" id="{5D0862B4-5BC6-DE24-D6A7-59B2F8C24BE9}"/>
              </a:ext>
            </a:extLst>
          </p:cNvPr>
          <p:cNvGrpSpPr/>
          <p:nvPr/>
        </p:nvGrpSpPr>
        <p:grpSpPr>
          <a:xfrm>
            <a:off x="2748279" y="3843764"/>
            <a:ext cx="6695441" cy="2486080"/>
            <a:chOff x="5054598" y="2785400"/>
            <a:chExt cx="6695441" cy="2486080"/>
          </a:xfrm>
        </p:grpSpPr>
        <p:sp>
          <p:nvSpPr>
            <p:cNvPr id="5" name="スクロール: 縦 4">
              <a:extLst>
                <a:ext uri="{FF2B5EF4-FFF2-40B4-BE49-F238E27FC236}">
                  <a16:creationId xmlns:a16="http://schemas.microsoft.com/office/drawing/2014/main" id="{BD737D0C-0277-25E8-0113-3FA6B35572E0}"/>
                </a:ext>
              </a:extLst>
            </p:cNvPr>
            <p:cNvSpPr/>
            <p:nvPr/>
          </p:nvSpPr>
          <p:spPr>
            <a:xfrm>
              <a:off x="5054598" y="2785400"/>
              <a:ext cx="6695441" cy="2486080"/>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BED17E2-407B-6088-3E38-2E3823BA4D1A}"/>
                </a:ext>
              </a:extLst>
            </p:cNvPr>
            <p:cNvSpPr txBox="1"/>
            <p:nvPr/>
          </p:nvSpPr>
          <p:spPr>
            <a:xfrm>
              <a:off x="5471160" y="3164522"/>
              <a:ext cx="5943599" cy="1938992"/>
            </a:xfrm>
            <a:prstGeom prst="rect">
              <a:avLst/>
            </a:prstGeom>
            <a:noFill/>
          </p:spPr>
          <p:txBody>
            <a:bodyPr wrap="square">
              <a:spAutoFit/>
            </a:bodyPr>
            <a:lstStyle/>
            <a:p>
              <a:r>
                <a:rPr lang="ja-JP" altLang="en-US" sz="2400" b="1" dirty="0">
                  <a:solidFill>
                    <a:schemeClr val="bg1"/>
                  </a:solidFill>
                  <a:latin typeface="Meiryo UI" panose="020B0604030504040204" pitchFamily="50" charset="-128"/>
                  <a:ea typeface="Meiryo UI" panose="020B0604030504040204" pitchFamily="50" charset="-128"/>
                </a:rPr>
                <a:t>☆</a:t>
              </a:r>
              <a:r>
                <a:rPr lang="ja-JP" altLang="en-US" sz="2400" b="1" dirty="0">
                  <a:solidFill>
                    <a:srgbClr val="FFFF00"/>
                  </a:solidFill>
                  <a:latin typeface="Meiryo UI" panose="020B0604030504040204" pitchFamily="50" charset="-128"/>
                  <a:ea typeface="Meiryo UI" panose="020B0604030504040204" pitchFamily="50" charset="-128"/>
                </a:rPr>
                <a:t>行動計画</a:t>
              </a:r>
              <a:r>
                <a:rPr lang="ja-JP" altLang="en-US" sz="2400" b="1" dirty="0">
                  <a:solidFill>
                    <a:schemeClr val="bg1"/>
                  </a:solidFill>
                  <a:latin typeface="Meiryo UI" panose="020B0604030504040204" pitchFamily="50" charset="-128"/>
                  <a:ea typeface="Meiryo UI" panose="020B0604030504040204" pitchFamily="50" charset="-128"/>
                </a:rPr>
                <a:t>の実践により</a:t>
              </a:r>
              <a:r>
                <a:rPr lang="ja-JP" altLang="en-US" sz="2400" b="1" dirty="0">
                  <a:solidFill>
                    <a:srgbClr val="FFFF00"/>
                  </a:solidFill>
                  <a:latin typeface="Meiryo UI" panose="020B0604030504040204" pitchFamily="50" charset="-128"/>
                  <a:ea typeface="Meiryo UI" panose="020B0604030504040204" pitchFamily="50" charset="-128"/>
                </a:rPr>
                <a:t>帰属意識</a:t>
              </a:r>
              <a:r>
                <a:rPr lang="ja-JP" altLang="en-US" sz="2400" b="1" dirty="0">
                  <a:solidFill>
                    <a:schemeClr val="bg1"/>
                  </a:solidFill>
                  <a:latin typeface="Meiryo UI" panose="020B0604030504040204" pitchFamily="50" charset="-128"/>
                  <a:ea typeface="Meiryo UI" panose="020B0604030504040204" pitchFamily="50" charset="-128"/>
                </a:rPr>
                <a:t>を高め、</a:t>
              </a:r>
              <a:endParaRPr lang="en-US" altLang="ja-JP" sz="2400" b="1" dirty="0">
                <a:solidFill>
                  <a:schemeClr val="bg1"/>
                </a:solidFill>
                <a:latin typeface="Meiryo UI" panose="020B0604030504040204" pitchFamily="50" charset="-128"/>
                <a:ea typeface="Meiryo UI" panose="020B0604030504040204" pitchFamily="50" charset="-128"/>
              </a:endParaRPr>
            </a:p>
            <a:p>
              <a:pPr algn="r"/>
              <a:r>
                <a:rPr lang="ja-JP" altLang="en-US" sz="2400" b="1" dirty="0">
                  <a:solidFill>
                    <a:schemeClr val="bg1"/>
                  </a:solidFill>
                  <a:latin typeface="Meiryo UI" panose="020B0604030504040204" pitchFamily="50" charset="-128"/>
                  <a:ea typeface="Meiryo UI" panose="020B0604030504040204" pitchFamily="50" charset="-128"/>
                </a:rPr>
                <a:t>　ロータリーを成功に導こう</a:t>
              </a:r>
              <a:endParaRPr lang="en-US" altLang="ja-JP" sz="2400" b="1" dirty="0">
                <a:solidFill>
                  <a:schemeClr val="bg1"/>
                </a:solidFill>
                <a:latin typeface="Meiryo UI" panose="020B0604030504040204" pitchFamily="50" charset="-128"/>
                <a:ea typeface="Meiryo UI" panose="020B0604030504040204" pitchFamily="50" charset="-128"/>
              </a:endParaRPr>
            </a:p>
            <a:p>
              <a:pPr algn="r"/>
              <a:endParaRPr lang="en-US" altLang="ja-JP" sz="2400" b="1" dirty="0">
                <a:solidFill>
                  <a:schemeClr val="bg1"/>
                </a:solidFill>
                <a:latin typeface="Meiryo UI" panose="020B0604030504040204" pitchFamily="50" charset="-128"/>
                <a:ea typeface="Meiryo UI" panose="020B0604030504040204" pitchFamily="50" charset="-128"/>
              </a:endParaRPr>
            </a:p>
            <a:p>
              <a:r>
                <a:rPr lang="ja-JP" altLang="en-US" sz="2400" b="1" dirty="0">
                  <a:solidFill>
                    <a:schemeClr val="bg1"/>
                  </a:solidFill>
                  <a:latin typeface="Meiryo UI" panose="020B0604030504040204" pitchFamily="50" charset="-128"/>
                  <a:ea typeface="Meiryo UI" panose="020B0604030504040204" pitchFamily="50" charset="-128"/>
                </a:rPr>
                <a:t>☆会員・クラブ・地域に活性をさせ</a:t>
              </a:r>
              <a:endParaRPr lang="en-US" altLang="ja-JP" sz="2400" b="1" dirty="0">
                <a:solidFill>
                  <a:schemeClr val="bg1"/>
                </a:solidFill>
                <a:latin typeface="Meiryo UI" panose="020B0604030504040204" pitchFamily="50" charset="-128"/>
                <a:ea typeface="Meiryo UI" panose="020B0604030504040204" pitchFamily="50" charset="-128"/>
              </a:endParaRPr>
            </a:p>
            <a:p>
              <a:pPr algn="r"/>
              <a:r>
                <a:rPr lang="ja-JP" altLang="en-US" sz="2400" b="1" dirty="0">
                  <a:solidFill>
                    <a:schemeClr val="bg1"/>
                  </a:solidFill>
                  <a:latin typeface="Meiryo UI" panose="020B0604030504040204" pitchFamily="50" charset="-128"/>
                  <a:ea typeface="Meiryo UI" panose="020B0604030504040204" pitchFamily="50" charset="-128"/>
                </a:rPr>
                <a:t>「ロータリーのマジック」により変化をもたらそう</a:t>
              </a:r>
            </a:p>
          </p:txBody>
        </p:sp>
      </p:grpSp>
      <p:sp>
        <p:nvSpPr>
          <p:cNvPr id="7" name="正方形/長方形 6">
            <a:extLst>
              <a:ext uri="{FF2B5EF4-FFF2-40B4-BE49-F238E27FC236}">
                <a16:creationId xmlns:a16="http://schemas.microsoft.com/office/drawing/2014/main" id="{D355FFAE-5447-D65B-C261-CB6AA496BF61}"/>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8" name="Title 1">
            <a:extLst>
              <a:ext uri="{FF2B5EF4-FFF2-40B4-BE49-F238E27FC236}">
                <a16:creationId xmlns:a16="http://schemas.microsoft.com/office/drawing/2014/main" id="{F884C226-E1C4-8C47-59DA-56187ECB8DF2}"/>
              </a:ext>
            </a:extLst>
          </p:cNvPr>
          <p:cNvSpPr txBox="1">
            <a:spLocks/>
          </p:cNvSpPr>
          <p:nvPr/>
        </p:nvSpPr>
        <p:spPr bwMode="auto">
          <a:xfrm>
            <a:off x="5540830" y="111492"/>
            <a:ext cx="6651172"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アーチック</a:t>
            </a:r>
            <a:r>
              <a:rPr lang="en-US" altLang="ja-JP" sz="3600" b="1" dirty="0">
                <a:solidFill>
                  <a:schemeClr val="bg1"/>
                </a:solidFill>
                <a:latin typeface="Meiryo UI" panose="020B0604030504040204" pitchFamily="50" charset="-128"/>
                <a:ea typeface="Meiryo UI" panose="020B0604030504040204" pitchFamily="50" charset="-128"/>
              </a:rPr>
              <a:t>RI</a:t>
            </a:r>
            <a:r>
              <a:rPr lang="ja-JP" altLang="en-US" sz="3600" b="1" dirty="0">
                <a:solidFill>
                  <a:schemeClr val="bg1"/>
                </a:solidFill>
                <a:latin typeface="Meiryo UI" panose="020B0604030504040204" pitchFamily="50" charset="-128"/>
                <a:ea typeface="Meiryo UI" panose="020B0604030504040204" pitchFamily="50" charset="-128"/>
              </a:rPr>
              <a:t>会長のメッセージ</a:t>
            </a:r>
            <a:endParaRPr lang="en-US" sz="2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4484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0CFF43E-FFED-A3F6-8423-E61C4FB3D49F}"/>
              </a:ext>
            </a:extLst>
          </p:cNvPr>
          <p:cNvSpPr/>
          <p:nvPr/>
        </p:nvSpPr>
        <p:spPr>
          <a:xfrm>
            <a:off x="714883" y="3759833"/>
            <a:ext cx="11095553" cy="2930436"/>
          </a:xfrm>
          <a:prstGeom prst="roundRect">
            <a:avLst>
              <a:gd name="adj" fmla="val 1250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329C9106-52D8-11B1-8155-AF32E019EF24}"/>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2B693F11-591C-0668-260C-4159A2ED716E}"/>
              </a:ext>
            </a:extLst>
          </p:cNvPr>
          <p:cNvSpPr txBox="1">
            <a:spLocks/>
          </p:cNvSpPr>
          <p:nvPr/>
        </p:nvSpPr>
        <p:spPr bwMode="auto">
          <a:xfrm>
            <a:off x="3314700" y="111491"/>
            <a:ext cx="8877301" cy="59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ロータリーのビジョン声明と行動計画優先項目</a:t>
            </a:r>
            <a:endParaRPr lang="en-US" altLang="ja-JP" sz="3600" b="1" dirty="0">
              <a:solidFill>
                <a:schemeClr val="bg1"/>
              </a:solidFill>
              <a:latin typeface="Meiryo UI" panose="020B0604030504040204" pitchFamily="50" charset="-128"/>
              <a:ea typeface="Meiryo UI" panose="020B0604030504040204" pitchFamily="50" charset="-128"/>
            </a:endParaRPr>
          </a:p>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　</a:t>
            </a:r>
            <a:r>
              <a:rPr lang="en-US" altLang="ja-JP" sz="3600" b="1" dirty="0">
                <a:solidFill>
                  <a:schemeClr val="bg1"/>
                </a:solidFill>
                <a:latin typeface="Meiryo UI" panose="020B0604030504040204" pitchFamily="50" charset="-128"/>
                <a:ea typeface="Meiryo UI" panose="020B0604030504040204" pitchFamily="50" charset="-128"/>
              </a:rPr>
              <a:t>?</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78D72E37-25AC-A908-B6E0-A5D53F17FB7C}"/>
              </a:ext>
            </a:extLst>
          </p:cNvPr>
          <p:cNvGrpSpPr/>
          <p:nvPr/>
        </p:nvGrpSpPr>
        <p:grpSpPr>
          <a:xfrm>
            <a:off x="704723" y="691513"/>
            <a:ext cx="11095553" cy="2930436"/>
            <a:chOff x="713270" y="1012437"/>
            <a:chExt cx="11095553" cy="2930436"/>
          </a:xfrm>
        </p:grpSpPr>
        <p:sp>
          <p:nvSpPr>
            <p:cNvPr id="7" name="四角形: 角を丸くする 6">
              <a:extLst>
                <a:ext uri="{FF2B5EF4-FFF2-40B4-BE49-F238E27FC236}">
                  <a16:creationId xmlns:a16="http://schemas.microsoft.com/office/drawing/2014/main" id="{42776247-F8A5-65A2-448B-D67BE57CFEBD}"/>
                </a:ext>
              </a:extLst>
            </p:cNvPr>
            <p:cNvSpPr/>
            <p:nvPr/>
          </p:nvSpPr>
          <p:spPr>
            <a:xfrm>
              <a:off x="713270" y="1012437"/>
              <a:ext cx="11095553" cy="2930436"/>
            </a:xfrm>
            <a:prstGeom prst="roundRect">
              <a:avLst>
                <a:gd name="adj" fmla="val 1493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03DE4E65-2AEA-1B4F-D80B-26550F01C4F0}"/>
                </a:ext>
              </a:extLst>
            </p:cNvPr>
            <p:cNvSpPr/>
            <p:nvPr/>
          </p:nvSpPr>
          <p:spPr>
            <a:xfrm>
              <a:off x="878316" y="1200383"/>
              <a:ext cx="10765460" cy="2554545"/>
            </a:xfrm>
            <a:prstGeom prst="rect">
              <a:avLst/>
            </a:prstGeom>
          </p:spPr>
          <p:txBody>
            <a:bodyPr wrap="square">
              <a:spAutoFit/>
            </a:bodyPr>
            <a:lstStyle/>
            <a:p>
              <a:pPr algn="ctr">
                <a:spcBef>
                  <a:spcPct val="0"/>
                </a:spcBef>
              </a:pPr>
              <a:r>
                <a:rPr lang="ja-JP" altLang="en-US" sz="3200" b="1" dirty="0">
                  <a:solidFill>
                    <a:srgbClr val="FFFF00"/>
                  </a:solidFill>
                  <a:latin typeface="Meiryo UI" panose="020B0604030504040204" pitchFamily="50" charset="-128"/>
                  <a:ea typeface="Meiryo UI" panose="020B0604030504040204" pitchFamily="50" charset="-128"/>
                </a:rPr>
                <a:t>ビジョン声明</a:t>
              </a:r>
              <a:endParaRPr lang="en-US" altLang="ja-JP" sz="3200" b="1" dirty="0">
                <a:solidFill>
                  <a:srgbClr val="FFFF00"/>
                </a:solidFill>
                <a:latin typeface="Meiryo UI" panose="020B0604030504040204" pitchFamily="50" charset="-128"/>
                <a:ea typeface="Meiryo UI" panose="020B0604030504040204" pitchFamily="50" charset="-128"/>
              </a:endParaRPr>
            </a:p>
            <a:p>
              <a:pPr algn="ctr">
                <a:spcBef>
                  <a:spcPct val="0"/>
                </a:spcBef>
              </a:pPr>
              <a:r>
                <a:rPr lang="ja-JP" altLang="en-US" sz="3200" b="1" dirty="0">
                  <a:solidFill>
                    <a:schemeClr val="bg1"/>
                  </a:solidFill>
                  <a:latin typeface="Meiryo UI" panose="020B0604030504040204" pitchFamily="50" charset="-128"/>
                  <a:ea typeface="Meiryo UI" panose="020B0604030504040204" pitchFamily="50" charset="-128"/>
                </a:rPr>
                <a:t>私たちは、世界で、地域社会で、そして自分自身の中で、　　　持続可能な良い変化を</a:t>
              </a:r>
              <a:endParaRPr lang="en-US" altLang="ja-JP" sz="3200" b="1" dirty="0">
                <a:solidFill>
                  <a:schemeClr val="bg1"/>
                </a:solidFill>
                <a:latin typeface="Meiryo UI" panose="020B0604030504040204" pitchFamily="50" charset="-128"/>
                <a:ea typeface="Meiryo UI" panose="020B0604030504040204" pitchFamily="50" charset="-128"/>
              </a:endParaRPr>
            </a:p>
            <a:p>
              <a:pPr algn="ctr">
                <a:spcBef>
                  <a:spcPct val="0"/>
                </a:spcBef>
              </a:pPr>
              <a:r>
                <a:rPr lang="ja-JP" altLang="en-US" sz="3200" b="1" dirty="0">
                  <a:solidFill>
                    <a:schemeClr val="bg1"/>
                  </a:solidFill>
                  <a:latin typeface="Meiryo UI" panose="020B0604030504040204" pitchFamily="50" charset="-128"/>
                  <a:ea typeface="Meiryo UI" panose="020B0604030504040204" pitchFamily="50" charset="-128"/>
                </a:rPr>
                <a:t>生むために、人びとが手を取り合って行動する</a:t>
              </a:r>
              <a:endParaRPr lang="en-US" altLang="ja-JP" sz="3200" b="1" dirty="0">
                <a:solidFill>
                  <a:schemeClr val="bg1"/>
                </a:solidFill>
                <a:latin typeface="Meiryo UI" panose="020B0604030504040204" pitchFamily="50" charset="-128"/>
                <a:ea typeface="Meiryo UI" panose="020B0604030504040204" pitchFamily="50" charset="-128"/>
              </a:endParaRPr>
            </a:p>
            <a:p>
              <a:pPr algn="ctr">
                <a:spcBef>
                  <a:spcPct val="0"/>
                </a:spcBef>
              </a:pPr>
              <a:r>
                <a:rPr lang="ja-JP" altLang="en-US" sz="3200" b="1" dirty="0">
                  <a:solidFill>
                    <a:schemeClr val="bg1"/>
                  </a:solidFill>
                  <a:latin typeface="Meiryo UI" panose="020B0604030504040204" pitchFamily="50" charset="-128"/>
                  <a:ea typeface="Meiryo UI" panose="020B0604030504040204" pitchFamily="50" charset="-128"/>
                </a:rPr>
                <a:t>世界を目指します。</a:t>
              </a:r>
              <a:endParaRPr lang="ja-JP" altLang="en-US" sz="3200" b="1" dirty="0">
                <a:solidFill>
                  <a:schemeClr val="bg1"/>
                </a:solidFill>
              </a:endParaRPr>
            </a:p>
          </p:txBody>
        </p:sp>
      </p:grpSp>
      <p:grpSp>
        <p:nvGrpSpPr>
          <p:cNvPr id="12" name="グループ化 11">
            <a:extLst>
              <a:ext uri="{FF2B5EF4-FFF2-40B4-BE49-F238E27FC236}">
                <a16:creationId xmlns:a16="http://schemas.microsoft.com/office/drawing/2014/main" id="{DFD9D35B-8D75-E8B1-9A78-00BB90C4B38E}"/>
              </a:ext>
            </a:extLst>
          </p:cNvPr>
          <p:cNvGrpSpPr/>
          <p:nvPr/>
        </p:nvGrpSpPr>
        <p:grpSpPr>
          <a:xfrm>
            <a:off x="6316107" y="5275468"/>
            <a:ext cx="5326951" cy="1134046"/>
            <a:chOff x="274861" y="5925502"/>
            <a:chExt cx="3635944" cy="754936"/>
          </a:xfrm>
        </p:grpSpPr>
        <p:sp>
          <p:nvSpPr>
            <p:cNvPr id="13" name="四角形: 角を丸くする 12">
              <a:extLst>
                <a:ext uri="{FF2B5EF4-FFF2-40B4-BE49-F238E27FC236}">
                  <a16:creationId xmlns:a16="http://schemas.microsoft.com/office/drawing/2014/main" id="{FA59045F-0F96-0F1B-6CFD-36C0DDF86CC6}"/>
                </a:ext>
              </a:extLst>
            </p:cNvPr>
            <p:cNvSpPr/>
            <p:nvPr/>
          </p:nvSpPr>
          <p:spPr>
            <a:xfrm>
              <a:off x="274861" y="5925502"/>
              <a:ext cx="3635944" cy="754936"/>
            </a:xfrm>
            <a:prstGeom prst="roundRect">
              <a:avLst/>
            </a:prstGeom>
            <a:solidFill>
              <a:srgbClr val="8156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14" name="テキスト ボックス 13">
              <a:extLst>
                <a:ext uri="{FF2B5EF4-FFF2-40B4-BE49-F238E27FC236}">
                  <a16:creationId xmlns:a16="http://schemas.microsoft.com/office/drawing/2014/main" id="{1F0AD215-29DE-FF27-4FD9-E45E69D7076D}"/>
                </a:ext>
              </a:extLst>
            </p:cNvPr>
            <p:cNvSpPr txBox="1"/>
            <p:nvPr/>
          </p:nvSpPr>
          <p:spPr>
            <a:xfrm>
              <a:off x="1255860" y="6096500"/>
              <a:ext cx="1988722" cy="523220"/>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適応力を高める</a:t>
              </a:r>
              <a:endParaRPr kumimoji="1" lang="ja-JP" altLang="en-US" sz="2800" b="1" dirty="0">
                <a:latin typeface="Meiryo UI" panose="020B0604030504040204" pitchFamily="50" charset="-128"/>
                <a:ea typeface="Meiryo UI" panose="020B0604030504040204" pitchFamily="50" charset="-128"/>
              </a:endParaRPr>
            </a:p>
          </p:txBody>
        </p:sp>
      </p:grpSp>
      <p:grpSp>
        <p:nvGrpSpPr>
          <p:cNvPr id="15" name="グループ化 14">
            <a:extLst>
              <a:ext uri="{FF2B5EF4-FFF2-40B4-BE49-F238E27FC236}">
                <a16:creationId xmlns:a16="http://schemas.microsoft.com/office/drawing/2014/main" id="{1C893006-0479-CE2C-B5FE-3AA0DE7ADE71}"/>
              </a:ext>
            </a:extLst>
          </p:cNvPr>
          <p:cNvGrpSpPr/>
          <p:nvPr/>
        </p:nvGrpSpPr>
        <p:grpSpPr>
          <a:xfrm>
            <a:off x="6308280" y="3940429"/>
            <a:ext cx="5334778" cy="1093483"/>
            <a:chOff x="253891" y="4463180"/>
            <a:chExt cx="4099550" cy="926652"/>
          </a:xfrm>
        </p:grpSpPr>
        <p:sp>
          <p:nvSpPr>
            <p:cNvPr id="16" name="四角形: 角を丸くする 15">
              <a:extLst>
                <a:ext uri="{FF2B5EF4-FFF2-40B4-BE49-F238E27FC236}">
                  <a16:creationId xmlns:a16="http://schemas.microsoft.com/office/drawing/2014/main" id="{7B5BCB37-C7E3-1594-ED7A-03A470B0A92E}"/>
                </a:ext>
              </a:extLst>
            </p:cNvPr>
            <p:cNvSpPr/>
            <p:nvPr/>
          </p:nvSpPr>
          <p:spPr>
            <a:xfrm>
              <a:off x="253891" y="4463180"/>
              <a:ext cx="4093534" cy="9266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17" name="テキスト ボックス 16">
              <a:extLst>
                <a:ext uri="{FF2B5EF4-FFF2-40B4-BE49-F238E27FC236}">
                  <a16:creationId xmlns:a16="http://schemas.microsoft.com/office/drawing/2014/main" id="{A219981B-80C8-36AC-6357-AC4FC791F6ED}"/>
                </a:ext>
              </a:extLst>
            </p:cNvPr>
            <p:cNvSpPr txBox="1"/>
            <p:nvPr/>
          </p:nvSpPr>
          <p:spPr>
            <a:xfrm>
              <a:off x="336530" y="4679474"/>
              <a:ext cx="4016911" cy="443393"/>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参加者の積極的なかかわりを促す　　　　　　　　　</a:t>
              </a:r>
              <a:endParaRPr kumimoji="1" lang="ja-JP" altLang="en-US" sz="2800" b="1" dirty="0">
                <a:latin typeface="Meiryo UI" panose="020B0604030504040204" pitchFamily="50" charset="-128"/>
                <a:ea typeface="Meiryo UI" panose="020B0604030504040204" pitchFamily="50" charset="-128"/>
              </a:endParaRPr>
            </a:p>
          </p:txBody>
        </p:sp>
      </p:grpSp>
      <p:grpSp>
        <p:nvGrpSpPr>
          <p:cNvPr id="18" name="グループ化 17">
            <a:extLst>
              <a:ext uri="{FF2B5EF4-FFF2-40B4-BE49-F238E27FC236}">
                <a16:creationId xmlns:a16="http://schemas.microsoft.com/office/drawing/2014/main" id="{5DF49C55-FAFE-DEDC-2B35-E0ED985983FF}"/>
              </a:ext>
            </a:extLst>
          </p:cNvPr>
          <p:cNvGrpSpPr/>
          <p:nvPr/>
        </p:nvGrpSpPr>
        <p:grpSpPr>
          <a:xfrm>
            <a:off x="869769" y="5316032"/>
            <a:ext cx="5320188" cy="1093482"/>
            <a:chOff x="412859" y="2687195"/>
            <a:chExt cx="3670129" cy="1551187"/>
          </a:xfrm>
        </p:grpSpPr>
        <p:sp>
          <p:nvSpPr>
            <p:cNvPr id="19" name="四角形: 角を丸くする 18">
              <a:extLst>
                <a:ext uri="{FF2B5EF4-FFF2-40B4-BE49-F238E27FC236}">
                  <a16:creationId xmlns:a16="http://schemas.microsoft.com/office/drawing/2014/main" id="{8AB2528C-D332-6A64-9D01-AB8C34E3F806}"/>
                </a:ext>
              </a:extLst>
            </p:cNvPr>
            <p:cNvSpPr/>
            <p:nvPr/>
          </p:nvSpPr>
          <p:spPr>
            <a:xfrm>
              <a:off x="412859" y="2687195"/>
              <a:ext cx="3670129" cy="155118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20" name="テキスト ボックス 19">
              <a:extLst>
                <a:ext uri="{FF2B5EF4-FFF2-40B4-BE49-F238E27FC236}">
                  <a16:creationId xmlns:a16="http://schemas.microsoft.com/office/drawing/2014/main" id="{FCC428E7-952A-A972-7731-978D839DF02C}"/>
                </a:ext>
              </a:extLst>
            </p:cNvPr>
            <p:cNvSpPr txBox="1"/>
            <p:nvPr/>
          </p:nvSpPr>
          <p:spPr>
            <a:xfrm>
              <a:off x="864878" y="3091675"/>
              <a:ext cx="2907309" cy="742227"/>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　参加者の基盤を広げる</a:t>
              </a:r>
              <a:endParaRPr kumimoji="1" lang="ja-JP" altLang="en-US" sz="2800" b="1" dirty="0">
                <a:latin typeface="Meiryo UI" panose="020B0604030504040204" pitchFamily="50" charset="-128"/>
                <a:ea typeface="Meiryo UI" panose="020B0604030504040204" pitchFamily="50" charset="-128"/>
              </a:endParaRPr>
            </a:p>
          </p:txBody>
        </p:sp>
      </p:grpSp>
      <p:grpSp>
        <p:nvGrpSpPr>
          <p:cNvPr id="21" name="グループ化 20">
            <a:extLst>
              <a:ext uri="{FF2B5EF4-FFF2-40B4-BE49-F238E27FC236}">
                <a16:creationId xmlns:a16="http://schemas.microsoft.com/office/drawing/2014/main" id="{6CB9355A-0629-DEF3-318E-5460E3835419}"/>
              </a:ext>
            </a:extLst>
          </p:cNvPr>
          <p:cNvGrpSpPr/>
          <p:nvPr/>
        </p:nvGrpSpPr>
        <p:grpSpPr>
          <a:xfrm>
            <a:off x="869769" y="3940429"/>
            <a:ext cx="5326948" cy="1051366"/>
            <a:chOff x="260138" y="1697438"/>
            <a:chExt cx="3831475" cy="884650"/>
          </a:xfrm>
        </p:grpSpPr>
        <p:sp>
          <p:nvSpPr>
            <p:cNvPr id="22" name="四角形: 角を丸くする 21">
              <a:extLst>
                <a:ext uri="{FF2B5EF4-FFF2-40B4-BE49-F238E27FC236}">
                  <a16:creationId xmlns:a16="http://schemas.microsoft.com/office/drawing/2014/main" id="{A54DF3C6-E653-0404-75E7-6531689C1F38}"/>
                </a:ext>
              </a:extLst>
            </p:cNvPr>
            <p:cNvSpPr/>
            <p:nvPr/>
          </p:nvSpPr>
          <p:spPr>
            <a:xfrm>
              <a:off x="260138" y="1697438"/>
              <a:ext cx="3831475" cy="8846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23" name="テキスト ボックス 22">
              <a:extLst>
                <a:ext uri="{FF2B5EF4-FFF2-40B4-BE49-F238E27FC236}">
                  <a16:creationId xmlns:a16="http://schemas.microsoft.com/office/drawing/2014/main" id="{AAC957E8-316D-2AEC-5F03-3CE4AD625E53}"/>
                </a:ext>
              </a:extLst>
            </p:cNvPr>
            <p:cNvSpPr txBox="1"/>
            <p:nvPr/>
          </p:nvSpPr>
          <p:spPr>
            <a:xfrm>
              <a:off x="343394" y="1912200"/>
              <a:ext cx="3482989" cy="440252"/>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　</a:t>
              </a:r>
              <a:r>
                <a:rPr kumimoji="1" lang="ja-JP" altLang="en-US" sz="2800" b="1" dirty="0">
                  <a:latin typeface="Meiryo UI" panose="020B0604030504040204" pitchFamily="50" charset="-128"/>
                  <a:ea typeface="Meiryo UI" panose="020B0604030504040204" pitchFamily="50" charset="-128"/>
                </a:rPr>
                <a:t>より大きなインパクトをもたらす</a:t>
              </a:r>
            </a:p>
          </p:txBody>
        </p:sp>
      </p:grpSp>
    </p:spTree>
    <p:extLst>
      <p:ext uri="{BB962C8B-B14F-4D97-AF65-F5344CB8AC3E}">
        <p14:creationId xmlns:p14="http://schemas.microsoft.com/office/powerpoint/2010/main" val="181342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C0FFF03-18FA-6AEA-E8D1-628B805EDA05}"/>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 name="グループ化 2">
            <a:extLst>
              <a:ext uri="{FF2B5EF4-FFF2-40B4-BE49-F238E27FC236}">
                <a16:creationId xmlns:a16="http://schemas.microsoft.com/office/drawing/2014/main" id="{457CCBB6-2813-E805-B314-C0BE068235A8}"/>
              </a:ext>
            </a:extLst>
          </p:cNvPr>
          <p:cNvGrpSpPr/>
          <p:nvPr/>
        </p:nvGrpSpPr>
        <p:grpSpPr>
          <a:xfrm>
            <a:off x="8648124" y="2645024"/>
            <a:ext cx="2792035" cy="1508105"/>
            <a:chOff x="7564583" y="3873731"/>
            <a:chExt cx="2906711" cy="1508105"/>
          </a:xfrm>
        </p:grpSpPr>
        <p:sp>
          <p:nvSpPr>
            <p:cNvPr id="4" name="正方形/長方形 3">
              <a:extLst>
                <a:ext uri="{FF2B5EF4-FFF2-40B4-BE49-F238E27FC236}">
                  <a16:creationId xmlns:a16="http://schemas.microsoft.com/office/drawing/2014/main" id="{93CFD624-DA5D-A330-1448-5F6B30FA32A1}"/>
                </a:ext>
              </a:extLst>
            </p:cNvPr>
            <p:cNvSpPr/>
            <p:nvPr/>
          </p:nvSpPr>
          <p:spPr>
            <a:xfrm>
              <a:off x="7564583" y="3873731"/>
              <a:ext cx="2906711" cy="15081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7027FC34-2C46-CBF7-8CBE-41AED456CB7A}"/>
                </a:ext>
              </a:extLst>
            </p:cNvPr>
            <p:cNvSpPr txBox="1"/>
            <p:nvPr/>
          </p:nvSpPr>
          <p:spPr>
            <a:xfrm>
              <a:off x="7985760" y="3873731"/>
              <a:ext cx="2202873" cy="1508105"/>
            </a:xfrm>
            <a:prstGeom prst="rect">
              <a:avLst/>
            </a:prstGeom>
            <a:noFill/>
          </p:spPr>
          <p:txBody>
            <a:bodyPr wrap="square" rtlCol="0">
              <a:spAutoFit/>
            </a:bodyPr>
            <a:lstStyle/>
            <a:p>
              <a:r>
                <a:rPr kumimoji="1" lang="ja-JP" altLang="en-US" sz="3200" b="1" dirty="0">
                  <a:solidFill>
                    <a:srgbClr val="FFC000"/>
                  </a:solidFill>
                  <a:latin typeface="Meiryo UI" panose="020B0604030504040204" pitchFamily="50" charset="-128"/>
                  <a:ea typeface="Meiryo UI" panose="020B0604030504040204" pitchFamily="50" charset="-128"/>
                </a:rPr>
                <a:t>その成果が“帰属感”</a:t>
              </a:r>
              <a:endParaRPr kumimoji="1" lang="en-US" altLang="ja-JP" sz="3200" b="1" dirty="0">
                <a:solidFill>
                  <a:srgbClr val="FFC000"/>
                </a:solidFill>
                <a:latin typeface="Meiryo UI" panose="020B0604030504040204" pitchFamily="50" charset="-128"/>
                <a:ea typeface="Meiryo UI" panose="020B0604030504040204" pitchFamily="50" charset="-128"/>
              </a:endParaRPr>
            </a:p>
            <a:p>
              <a:r>
                <a:rPr lang="en-US" altLang="ja-JP" sz="2800" b="1" dirty="0">
                  <a:solidFill>
                    <a:srgbClr val="FFC000"/>
                  </a:solidFill>
                  <a:latin typeface="Meiryo UI" panose="020B0604030504040204" pitchFamily="50" charset="-128"/>
                  <a:ea typeface="Meiryo UI" panose="020B0604030504040204" pitchFamily="50" charset="-128"/>
                </a:rPr>
                <a:t>Belonging</a:t>
              </a:r>
              <a:endParaRPr kumimoji="1" lang="ja-JP" altLang="en-US" sz="2800" b="1" dirty="0">
                <a:solidFill>
                  <a:srgbClr val="FFC000"/>
                </a:solidFill>
                <a:latin typeface="Meiryo UI" panose="020B0604030504040204" pitchFamily="50" charset="-128"/>
                <a:ea typeface="Meiryo UI" panose="020B0604030504040204" pitchFamily="50" charset="-128"/>
              </a:endParaRPr>
            </a:p>
          </p:txBody>
        </p:sp>
      </p:grpSp>
      <p:grpSp>
        <p:nvGrpSpPr>
          <p:cNvPr id="6" name="グループ化 5">
            <a:extLst>
              <a:ext uri="{FF2B5EF4-FFF2-40B4-BE49-F238E27FC236}">
                <a16:creationId xmlns:a16="http://schemas.microsoft.com/office/drawing/2014/main" id="{A80748D2-CCC9-1946-82C9-B9AD9B56CEE6}"/>
              </a:ext>
            </a:extLst>
          </p:cNvPr>
          <p:cNvGrpSpPr/>
          <p:nvPr/>
        </p:nvGrpSpPr>
        <p:grpSpPr>
          <a:xfrm>
            <a:off x="2612906" y="1757589"/>
            <a:ext cx="5926975" cy="4123264"/>
            <a:chOff x="2809791" y="1773049"/>
            <a:chExt cx="5926975" cy="4123264"/>
          </a:xfrm>
        </p:grpSpPr>
        <p:grpSp>
          <p:nvGrpSpPr>
            <p:cNvPr id="7" name="グループ化 6">
              <a:extLst>
                <a:ext uri="{FF2B5EF4-FFF2-40B4-BE49-F238E27FC236}">
                  <a16:creationId xmlns:a16="http://schemas.microsoft.com/office/drawing/2014/main" id="{7CD7FEE0-79F4-59E2-4BC3-9B3C80825776}"/>
                </a:ext>
              </a:extLst>
            </p:cNvPr>
            <p:cNvGrpSpPr/>
            <p:nvPr/>
          </p:nvGrpSpPr>
          <p:grpSpPr>
            <a:xfrm>
              <a:off x="2809791" y="1773049"/>
              <a:ext cx="5926975" cy="3300152"/>
              <a:chOff x="3582785" y="1396538"/>
              <a:chExt cx="5926975" cy="3300152"/>
            </a:xfrm>
          </p:grpSpPr>
          <p:sp>
            <p:nvSpPr>
              <p:cNvPr id="9" name="吹き出し: 右矢印 8">
                <a:extLst>
                  <a:ext uri="{FF2B5EF4-FFF2-40B4-BE49-F238E27FC236}">
                    <a16:creationId xmlns:a16="http://schemas.microsoft.com/office/drawing/2014/main" id="{B732F074-7606-F07E-121E-1CEDD79F99F2}"/>
                  </a:ext>
                </a:extLst>
              </p:cNvPr>
              <p:cNvSpPr/>
              <p:nvPr/>
            </p:nvSpPr>
            <p:spPr>
              <a:xfrm>
                <a:off x="3582785" y="1396538"/>
                <a:ext cx="5926975" cy="3300152"/>
              </a:xfrm>
              <a:prstGeom prst="rightArrowCallout">
                <a:avLst>
                  <a:gd name="adj1" fmla="val 25000"/>
                  <a:gd name="adj2" fmla="val 25000"/>
                  <a:gd name="adj3" fmla="val 21222"/>
                  <a:gd name="adj4" fmla="val 8154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950BD178-40E2-E770-5CDB-27CD01276227}"/>
                  </a:ext>
                </a:extLst>
              </p:cNvPr>
              <p:cNvPicPr>
                <a:picLocks noChangeAspect="1"/>
              </p:cNvPicPr>
              <p:nvPr/>
            </p:nvPicPr>
            <p:blipFill rotWithShape="1">
              <a:blip r:embed="rId2"/>
              <a:srcRect l="19158" t="3758" r="28069" b="32363"/>
              <a:stretch/>
            </p:blipFill>
            <p:spPr>
              <a:xfrm>
                <a:off x="3582785" y="1396538"/>
                <a:ext cx="4846903" cy="3300152"/>
              </a:xfrm>
              <a:prstGeom prst="rect">
                <a:avLst/>
              </a:prstGeom>
            </p:spPr>
          </p:pic>
        </p:grpSp>
        <p:pic>
          <p:nvPicPr>
            <p:cNvPr id="8" name="図 7">
              <a:extLst>
                <a:ext uri="{FF2B5EF4-FFF2-40B4-BE49-F238E27FC236}">
                  <a16:creationId xmlns:a16="http://schemas.microsoft.com/office/drawing/2014/main" id="{5DED5E1B-6754-F8E1-8334-BF12F02F7E1E}"/>
                </a:ext>
              </a:extLst>
            </p:cNvPr>
            <p:cNvPicPr>
              <a:picLocks noChangeAspect="1"/>
            </p:cNvPicPr>
            <p:nvPr/>
          </p:nvPicPr>
          <p:blipFill rotWithShape="1">
            <a:blip r:embed="rId3"/>
            <a:srcRect l="27917" t="72589" r="27250" b="11704"/>
            <a:stretch/>
          </p:blipFill>
          <p:spPr>
            <a:xfrm>
              <a:off x="3307922" y="5137454"/>
              <a:ext cx="3850640" cy="758859"/>
            </a:xfrm>
            <a:prstGeom prst="rect">
              <a:avLst/>
            </a:prstGeom>
          </p:spPr>
        </p:pic>
      </p:grpSp>
      <p:sp>
        <p:nvSpPr>
          <p:cNvPr id="11" name="Title 1">
            <a:extLst>
              <a:ext uri="{FF2B5EF4-FFF2-40B4-BE49-F238E27FC236}">
                <a16:creationId xmlns:a16="http://schemas.microsoft.com/office/drawing/2014/main" id="{B8D674E2-0DEB-5C52-7991-8213362084AF}"/>
              </a:ext>
            </a:extLst>
          </p:cNvPr>
          <p:cNvSpPr txBox="1">
            <a:spLocks/>
          </p:cNvSpPr>
          <p:nvPr/>
        </p:nvSpPr>
        <p:spPr bwMode="auto">
          <a:xfrm>
            <a:off x="4995746" y="70626"/>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帰属意識を高めよう</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12" name="グループ化 11">
            <a:extLst>
              <a:ext uri="{FF2B5EF4-FFF2-40B4-BE49-F238E27FC236}">
                <a16:creationId xmlns:a16="http://schemas.microsoft.com/office/drawing/2014/main" id="{60FFFC04-9633-28E5-AF3E-57AB585831F8}"/>
              </a:ext>
            </a:extLst>
          </p:cNvPr>
          <p:cNvGrpSpPr/>
          <p:nvPr/>
        </p:nvGrpSpPr>
        <p:grpSpPr>
          <a:xfrm>
            <a:off x="205740" y="1147374"/>
            <a:ext cx="2276312" cy="5479819"/>
            <a:chOff x="9467042" y="1047799"/>
            <a:chExt cx="2276312" cy="5479819"/>
          </a:xfrm>
        </p:grpSpPr>
        <p:sp>
          <p:nvSpPr>
            <p:cNvPr id="13" name="四角形: 角を丸くする 12">
              <a:extLst>
                <a:ext uri="{FF2B5EF4-FFF2-40B4-BE49-F238E27FC236}">
                  <a16:creationId xmlns:a16="http://schemas.microsoft.com/office/drawing/2014/main" id="{A97A7C67-9B9C-4577-E799-494A827FB8A3}"/>
                </a:ext>
              </a:extLst>
            </p:cNvPr>
            <p:cNvSpPr/>
            <p:nvPr/>
          </p:nvSpPr>
          <p:spPr>
            <a:xfrm>
              <a:off x="9500093" y="1047799"/>
              <a:ext cx="2135017" cy="547981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グループ化 13">
              <a:extLst>
                <a:ext uri="{FF2B5EF4-FFF2-40B4-BE49-F238E27FC236}">
                  <a16:creationId xmlns:a16="http://schemas.microsoft.com/office/drawing/2014/main" id="{D4B98E4C-A13C-0E37-532F-8BE47393F0CE}"/>
                </a:ext>
              </a:extLst>
            </p:cNvPr>
            <p:cNvGrpSpPr/>
            <p:nvPr/>
          </p:nvGrpSpPr>
          <p:grpSpPr>
            <a:xfrm>
              <a:off x="9467042" y="1964859"/>
              <a:ext cx="2276312" cy="3816419"/>
              <a:chOff x="8989277" y="2220781"/>
              <a:chExt cx="2276312" cy="3816419"/>
            </a:xfrm>
          </p:grpSpPr>
          <p:sp>
            <p:nvSpPr>
              <p:cNvPr id="15" name="テキスト ボックス 14">
                <a:extLst>
                  <a:ext uri="{FF2B5EF4-FFF2-40B4-BE49-F238E27FC236}">
                    <a16:creationId xmlns:a16="http://schemas.microsoft.com/office/drawing/2014/main" id="{4A5E16BD-58EA-03C5-6507-8311EEF0890E}"/>
                  </a:ext>
                </a:extLst>
              </p:cNvPr>
              <p:cNvSpPr txBox="1"/>
              <p:nvPr/>
            </p:nvSpPr>
            <p:spPr>
              <a:xfrm>
                <a:off x="9322293" y="2220781"/>
                <a:ext cx="1560250" cy="523220"/>
              </a:xfrm>
              <a:prstGeom prst="rect">
                <a:avLst/>
              </a:prstGeom>
              <a:noFill/>
            </p:spPr>
            <p:txBody>
              <a:bodyPr wrap="square">
                <a:spAutoFit/>
              </a:bodyPr>
              <a:lstStyle/>
              <a:p>
                <a:pPr algn="ctr"/>
                <a:r>
                  <a:rPr lang="ja-JP" altLang="en-US" sz="2800" b="1" dirty="0">
                    <a:solidFill>
                      <a:srgbClr val="FFFF00"/>
                    </a:solidFill>
                    <a:latin typeface="Meiryo UI" panose="020B0604030504040204" pitchFamily="50" charset="-128"/>
                    <a:ea typeface="Meiryo UI" panose="020B0604030504040204" pitchFamily="50" charset="-128"/>
                  </a:rPr>
                  <a:t>信頼</a:t>
                </a:r>
                <a:endParaRPr kumimoji="1" lang="en-US" altLang="ja-JP" sz="2800" b="1" dirty="0">
                  <a:solidFill>
                    <a:srgbClr val="FFFF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81F92418-7B48-E730-1C1F-CCAA63F70546}"/>
                  </a:ext>
                </a:extLst>
              </p:cNvPr>
              <p:cNvSpPr txBox="1"/>
              <p:nvPr/>
            </p:nvSpPr>
            <p:spPr>
              <a:xfrm>
                <a:off x="9322293" y="4959982"/>
                <a:ext cx="1560250" cy="1077218"/>
              </a:xfrm>
              <a:prstGeom prst="rect">
                <a:avLst/>
              </a:prstGeom>
              <a:noFill/>
            </p:spPr>
            <p:txBody>
              <a:bodyPr wrap="square">
                <a:spAutoFit/>
              </a:bodyPr>
              <a:lstStyle/>
              <a:p>
                <a:pPr algn="ctr"/>
                <a:r>
                  <a:rPr lang="en-US" altLang="ja-JP" sz="3200" b="1" dirty="0">
                    <a:solidFill>
                      <a:srgbClr val="FFFF00"/>
                    </a:solidFill>
                    <a:latin typeface="Meiryo UI" panose="020B0604030504040204" pitchFamily="50" charset="-128"/>
                    <a:ea typeface="Meiryo UI" panose="020B0604030504040204" pitchFamily="50" charset="-128"/>
                  </a:rPr>
                  <a:t>Well</a:t>
                </a:r>
                <a:r>
                  <a:rPr lang="ja-JP" altLang="en-US" sz="3200" b="1" dirty="0">
                    <a:solidFill>
                      <a:srgbClr val="FFFF00"/>
                    </a:solidFill>
                    <a:latin typeface="Meiryo UI" panose="020B0604030504040204" pitchFamily="50" charset="-128"/>
                    <a:ea typeface="Meiryo UI" panose="020B0604030504040204" pitchFamily="50" charset="-128"/>
                  </a:rPr>
                  <a:t> </a:t>
                </a:r>
                <a:r>
                  <a:rPr lang="en-US" altLang="ja-JP" sz="3200" b="1" dirty="0">
                    <a:solidFill>
                      <a:srgbClr val="FFFF00"/>
                    </a:solidFill>
                    <a:latin typeface="Meiryo UI" panose="020B0604030504040204" pitchFamily="50" charset="-128"/>
                    <a:ea typeface="Meiryo UI" panose="020B0604030504040204" pitchFamily="50" charset="-128"/>
                  </a:rPr>
                  <a:t>Being</a:t>
                </a:r>
                <a:endParaRPr kumimoji="1" lang="en-US" altLang="ja-JP" sz="3200" b="1" dirty="0">
                  <a:solidFill>
                    <a:srgbClr val="FFFF0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AA031436-D783-EE9B-4112-4F9CB06E5FD2}"/>
                  </a:ext>
                </a:extLst>
              </p:cNvPr>
              <p:cNvSpPr txBox="1"/>
              <p:nvPr/>
            </p:nvSpPr>
            <p:spPr>
              <a:xfrm>
                <a:off x="8989277" y="3601398"/>
                <a:ext cx="2276312" cy="523220"/>
              </a:xfrm>
              <a:prstGeom prst="rect">
                <a:avLst/>
              </a:prstGeom>
              <a:noFill/>
            </p:spPr>
            <p:txBody>
              <a:bodyPr wrap="square">
                <a:spAutoFit/>
              </a:bodyPr>
              <a:lstStyle/>
              <a:p>
                <a:pPr algn="ctr"/>
                <a:r>
                  <a:rPr kumimoji="1" lang="ja-JP" altLang="en-US" sz="2800" b="1" dirty="0">
                    <a:solidFill>
                      <a:srgbClr val="FFFF00"/>
                    </a:solidFill>
                    <a:latin typeface="Meiryo UI" panose="020B0604030504040204" pitchFamily="50" charset="-128"/>
                    <a:ea typeface="Meiryo UI" panose="020B0604030504040204" pitchFamily="50" charset="-128"/>
                  </a:rPr>
                  <a:t>満足・楽しみ</a:t>
                </a:r>
                <a:endParaRPr kumimoji="1" lang="en-US" altLang="ja-JP" sz="2800" b="1" dirty="0">
                  <a:solidFill>
                    <a:srgbClr val="FFFF00"/>
                  </a:solidFill>
                  <a:latin typeface="Meiryo UI" panose="020B0604030504040204" pitchFamily="50" charset="-128"/>
                  <a:ea typeface="Meiryo UI" panose="020B0604030504040204" pitchFamily="50" charset="-128"/>
                </a:endParaRPr>
              </a:p>
            </p:txBody>
          </p:sp>
        </p:grpSp>
      </p:grpSp>
      <p:sp>
        <p:nvSpPr>
          <p:cNvPr id="18" name="テキスト ボックス 17">
            <a:extLst>
              <a:ext uri="{FF2B5EF4-FFF2-40B4-BE49-F238E27FC236}">
                <a16:creationId xmlns:a16="http://schemas.microsoft.com/office/drawing/2014/main" id="{8A662793-873F-3CFC-11FA-4D41DF6D8D4D}"/>
              </a:ext>
            </a:extLst>
          </p:cNvPr>
          <p:cNvSpPr txBox="1"/>
          <p:nvPr/>
        </p:nvSpPr>
        <p:spPr>
          <a:xfrm>
            <a:off x="8046720" y="4242168"/>
            <a:ext cx="4033520" cy="2308324"/>
          </a:xfrm>
          <a:prstGeom prst="rect">
            <a:avLst/>
          </a:prstGeom>
          <a:noFill/>
        </p:spPr>
        <p:txBody>
          <a:bodyPr wrap="square">
            <a:spAutoFit/>
          </a:bodyPr>
          <a:lstStyle/>
          <a:p>
            <a:r>
              <a:rPr lang="ja-JP" altLang="en-US" dirty="0"/>
              <a:t>「</a:t>
            </a:r>
            <a:r>
              <a:rPr lang="en-US" altLang="ja-JP" dirty="0">
                <a:latin typeface="UD デジタル 教科書体 NP-R" panose="02020400000000000000" pitchFamily="18" charset="-128"/>
                <a:ea typeface="UD デジタル 教科書体 NP-R" panose="02020400000000000000" pitchFamily="18" charset="-128"/>
              </a:rPr>
              <a:t>Belonging</a:t>
            </a:r>
            <a:r>
              <a:rPr lang="ja-JP" altLang="en-US" dirty="0">
                <a:latin typeface="UD デジタル 教科書体 NP-R" panose="02020400000000000000" pitchFamily="18" charset="-128"/>
                <a:ea typeface="UD デジタル 教科書体 NP-R" panose="02020400000000000000" pitchFamily="18" charset="-128"/>
              </a:rPr>
              <a:t>」とは、 所属、一体感、 帰属意識のことを指します。</a:t>
            </a:r>
            <a:endParaRPr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自分を押し殺し て組織に染まるのでは なく、「個性を生かした まま</a:t>
            </a:r>
            <a:r>
              <a:rPr lang="ja-JP" altLang="en-US" sz="2400" b="1" dirty="0">
                <a:solidFill>
                  <a:srgbClr val="FF0000"/>
                </a:solidFill>
                <a:latin typeface="UD デジタル 教科書体 NP-R" panose="02020400000000000000" pitchFamily="18" charset="-128"/>
                <a:ea typeface="UD デジタル 教科書体 NP-R" panose="02020400000000000000" pitchFamily="18" charset="-128"/>
              </a:rPr>
              <a:t>心地よく組織に関与し、居場所がある」</a:t>
            </a:r>
            <a:r>
              <a:rPr lang="ja-JP" altLang="en-US" dirty="0">
                <a:latin typeface="UD デジタル 教科書体 NP-R" panose="02020400000000000000" pitchFamily="18" charset="-128"/>
                <a:ea typeface="UD デジタル 教科書体 NP-R" panose="02020400000000000000" pitchFamily="18" charset="-128"/>
              </a:rPr>
              <a:t>と感じられる状態 です。</a:t>
            </a:r>
          </a:p>
        </p:txBody>
      </p:sp>
    </p:spTree>
    <p:extLst>
      <p:ext uri="{BB962C8B-B14F-4D97-AF65-F5344CB8AC3E}">
        <p14:creationId xmlns:p14="http://schemas.microsoft.com/office/powerpoint/2010/main" val="21717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919C416-C497-B61E-CC59-CAC3488F5F5C}"/>
              </a:ext>
            </a:extLst>
          </p:cNvPr>
          <p:cNvSpPr/>
          <p:nvPr/>
        </p:nvSpPr>
        <p:spPr>
          <a:xfrm>
            <a:off x="-182880" y="1016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itle 1">
            <a:extLst>
              <a:ext uri="{FF2B5EF4-FFF2-40B4-BE49-F238E27FC236}">
                <a16:creationId xmlns:a16="http://schemas.microsoft.com/office/drawing/2014/main" id="{969D4645-6F48-DFBA-0354-DB342F19E2B5}"/>
              </a:ext>
            </a:extLst>
          </p:cNvPr>
          <p:cNvSpPr txBox="1">
            <a:spLocks/>
          </p:cNvSpPr>
          <p:nvPr/>
        </p:nvSpPr>
        <p:spPr bwMode="auto">
          <a:xfrm>
            <a:off x="3383284" y="80786"/>
            <a:ext cx="8808718"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3600" b="1" dirty="0">
                <a:solidFill>
                  <a:schemeClr val="bg1"/>
                </a:solidFill>
                <a:latin typeface="Meiryo UI" panose="020B0604030504040204" pitchFamily="50" charset="-128"/>
                <a:ea typeface="Meiryo UI" panose="020B0604030504040204" pitchFamily="50" charset="-128"/>
              </a:rPr>
              <a:t>2022COL</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54A7DF82-81BD-AECE-5F6C-FB9B81018BBE}"/>
              </a:ext>
            </a:extLst>
          </p:cNvPr>
          <p:cNvSpPr txBox="1"/>
          <p:nvPr/>
        </p:nvSpPr>
        <p:spPr>
          <a:xfrm>
            <a:off x="470113" y="1847087"/>
            <a:ext cx="11251773" cy="4833439"/>
          </a:xfrm>
          <a:prstGeom prst="rect">
            <a:avLst/>
          </a:prstGeom>
          <a:noFill/>
        </p:spPr>
        <p:txBody>
          <a:bodyPr wrap="square" rtlCol="0">
            <a:spAutoFit/>
          </a:bodyPr>
          <a:lstStyle/>
          <a:p>
            <a:pPr>
              <a:lnSpc>
                <a:spcPts val="3000"/>
              </a:lnSpc>
            </a:pPr>
            <a:r>
              <a:rPr lang="en-US" altLang="ja-JP" sz="2900" b="1" dirty="0">
                <a:latin typeface="Meiryo UI" panose="020B0604030504040204" pitchFamily="50" charset="-128"/>
                <a:ea typeface="Meiryo UI" panose="020B0604030504040204" pitchFamily="50" charset="-128"/>
              </a:rPr>
              <a:t>RI</a:t>
            </a:r>
            <a:r>
              <a:rPr lang="ja-JP" altLang="en-US" sz="2900" b="1" dirty="0">
                <a:latin typeface="Meiryo UI" panose="020B0604030504040204" pitchFamily="50" charset="-128"/>
                <a:ea typeface="Meiryo UI" panose="020B0604030504040204" pitchFamily="50" charset="-128"/>
              </a:rPr>
              <a:t>細則</a:t>
            </a:r>
            <a:r>
              <a:rPr lang="en-US" altLang="ja-JP" sz="2900" b="1" dirty="0">
                <a:latin typeface="Meiryo UI" panose="020B0604030504040204" pitchFamily="50" charset="-128"/>
                <a:ea typeface="Meiryo UI" panose="020B0604030504040204" pitchFamily="50" charset="-128"/>
              </a:rPr>
              <a:t>4.070</a:t>
            </a:r>
            <a:r>
              <a:rPr lang="ja-JP" altLang="en-US" sz="2900" b="1" dirty="0">
                <a:latin typeface="Meiryo UI" panose="020B0604030504040204" pitchFamily="50" charset="-128"/>
                <a:ea typeface="Meiryo UI" panose="020B0604030504040204" pitchFamily="50" charset="-128"/>
              </a:rPr>
              <a:t>．　会員の多様性</a:t>
            </a:r>
            <a:endParaRPr lang="en-US" altLang="ja-JP" sz="2900" b="1" dirty="0">
              <a:latin typeface="Meiryo UI" panose="020B0604030504040204" pitchFamily="50" charset="-128"/>
              <a:ea typeface="Meiryo UI" panose="020B0604030504040204" pitchFamily="50" charset="-128"/>
            </a:endParaRPr>
          </a:p>
          <a:p>
            <a:pPr>
              <a:lnSpc>
                <a:spcPts val="3000"/>
              </a:lnSpc>
            </a:pPr>
            <a:endParaRPr lang="en-US" altLang="ja-JP" sz="2900" b="1" dirty="0">
              <a:latin typeface="Meiryo UI" panose="020B0604030504040204" pitchFamily="50" charset="-128"/>
              <a:ea typeface="Meiryo UI" panose="020B0604030504040204" pitchFamily="50" charset="-128"/>
            </a:endParaRPr>
          </a:p>
          <a:p>
            <a:pPr>
              <a:lnSpc>
                <a:spcPts val="4500"/>
              </a:lnSpc>
            </a:pPr>
            <a:r>
              <a:rPr lang="ja-JP" altLang="en-US" sz="2900" b="1" dirty="0">
                <a:latin typeface="Meiryo UI" panose="020B0604030504040204" pitchFamily="50" charset="-128"/>
                <a:ea typeface="Meiryo UI" panose="020B0604030504040204" pitchFamily="50" charset="-128"/>
              </a:rPr>
              <a:t>各クラブとローターアクトクラブは、</a:t>
            </a:r>
            <a:r>
              <a:rPr lang="ja-JP" altLang="en-US" sz="2900" b="1" dirty="0">
                <a:solidFill>
                  <a:schemeClr val="accent5">
                    <a:lumMod val="75000"/>
                  </a:schemeClr>
                </a:solidFill>
                <a:latin typeface="Meiryo UI" panose="020B0604030504040204" pitchFamily="50" charset="-128"/>
                <a:ea typeface="Meiryo UI" panose="020B0604030504040204" pitchFamily="50" charset="-128"/>
              </a:rPr>
              <a:t>多様性</a:t>
            </a:r>
            <a:r>
              <a:rPr lang="ja-JP" altLang="en-US" sz="2900" b="1" dirty="0">
                <a:latin typeface="Meiryo UI" panose="020B0604030504040204" pitchFamily="50" charset="-128"/>
                <a:ea typeface="Meiryo UI" panose="020B0604030504040204" pitchFamily="50" charset="-128"/>
              </a:rPr>
              <a:t>、</a:t>
            </a:r>
            <a:r>
              <a:rPr lang="ja-JP" altLang="en-US" sz="2900" b="1" u="sng" dirty="0">
                <a:solidFill>
                  <a:srgbClr val="FF0000"/>
                </a:solidFill>
                <a:latin typeface="Meiryo UI" panose="020B0604030504040204" pitchFamily="50" charset="-128"/>
                <a:ea typeface="Meiryo UI" panose="020B0604030504040204" pitchFamily="50" charset="-128"/>
              </a:rPr>
              <a:t>公平さ、インクルージョン</a:t>
            </a:r>
            <a:r>
              <a:rPr lang="ja-JP" altLang="en-US" sz="2900" b="1" dirty="0">
                <a:latin typeface="Meiryo UI" panose="020B0604030504040204" pitchFamily="50" charset="-128"/>
                <a:ea typeface="Meiryo UI" panose="020B0604030504040204" pitchFamily="50" charset="-128"/>
              </a:rPr>
              <a:t>を推進するような</a:t>
            </a:r>
            <a:r>
              <a:rPr lang="ja-JP" altLang="en-US" sz="2900" b="1" dirty="0">
                <a:solidFill>
                  <a:srgbClr val="0070C0"/>
                </a:solidFill>
                <a:latin typeface="Meiryo UI" panose="020B0604030504040204" pitchFamily="50" charset="-128"/>
                <a:ea typeface="Meiryo UI" panose="020B0604030504040204" pitchFamily="50" charset="-128"/>
              </a:rPr>
              <a:t>均衡のとれた会員構成</a:t>
            </a:r>
            <a:r>
              <a:rPr lang="ja-JP" altLang="en-US" sz="2900" b="1" dirty="0">
                <a:latin typeface="Meiryo UI" panose="020B0604030504040204" pitchFamily="50" charset="-128"/>
                <a:ea typeface="Meiryo UI" panose="020B0604030504040204" pitchFamily="50" charset="-128"/>
              </a:rPr>
              <a:t>を構築するよう努めるものとする。</a:t>
            </a:r>
            <a:endParaRPr lang="en-US" altLang="ja-JP" sz="2900" b="1" dirty="0">
              <a:latin typeface="Meiryo UI" panose="020B0604030504040204" pitchFamily="50" charset="-128"/>
              <a:ea typeface="Meiryo UI" panose="020B0604030504040204" pitchFamily="50" charset="-128"/>
            </a:endParaRPr>
          </a:p>
          <a:p>
            <a:pPr>
              <a:lnSpc>
                <a:spcPts val="4500"/>
              </a:lnSpc>
            </a:pPr>
            <a:r>
              <a:rPr lang="ja-JP" altLang="en-US" sz="2900" b="1" dirty="0">
                <a:latin typeface="Meiryo UI" panose="020B0604030504040204" pitchFamily="50" charset="-128"/>
                <a:ea typeface="Meiryo UI" panose="020B0604030504040204" pitchFamily="50" charset="-128"/>
              </a:rPr>
              <a:t>いかなるクラブも、</a:t>
            </a:r>
            <a:r>
              <a:rPr lang="en-US" altLang="ja-JP" sz="2900" b="1" dirty="0">
                <a:latin typeface="Meiryo UI" panose="020B0604030504040204" pitchFamily="50" charset="-128"/>
                <a:ea typeface="Meiryo UI" panose="020B0604030504040204" pitchFamily="50" charset="-128"/>
              </a:rPr>
              <a:t>RI</a:t>
            </a:r>
            <a:r>
              <a:rPr lang="ja-JP" altLang="en-US" sz="2900" b="1" dirty="0">
                <a:latin typeface="Meiryo UI" panose="020B0604030504040204" pitchFamily="50" charset="-128"/>
                <a:ea typeface="Meiryo UI" panose="020B0604030504040204" pitchFamily="50" charset="-128"/>
              </a:rPr>
              <a:t>にいつ加盟したかに関係なく、いかなる方法においても、ジェンダー、人種、皮膚の色、信条、国籍、または性的指向により入会を制約すること、もしくは、</a:t>
            </a:r>
            <a:r>
              <a:rPr lang="en-US" altLang="ja-JP" sz="2900" b="1" dirty="0">
                <a:latin typeface="Meiryo UI" panose="020B0604030504040204" pitchFamily="50" charset="-128"/>
                <a:ea typeface="Meiryo UI" panose="020B0604030504040204" pitchFamily="50" charset="-128"/>
              </a:rPr>
              <a:t>RI</a:t>
            </a:r>
            <a:r>
              <a:rPr lang="ja-JP" altLang="en-US" sz="2900" b="1" dirty="0">
                <a:latin typeface="Meiryo UI" panose="020B0604030504040204" pitchFamily="50" charset="-128"/>
                <a:ea typeface="Meiryo UI" panose="020B0604030504040204" pitchFamily="50" charset="-128"/>
              </a:rPr>
              <a:t>定款または細則により明白に認められていない入会の条件を課すことはできない。　本筋の規定に反する会員資格のいかなる規定または条件も無効であり、効力はもたない。</a:t>
            </a:r>
            <a:endParaRPr lang="en-US" altLang="ja-JP" sz="2900" b="1"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84A8EB23-6462-F216-7F7A-07D3E9F07127}"/>
              </a:ext>
            </a:extLst>
          </p:cNvPr>
          <p:cNvSpPr txBox="1"/>
          <p:nvPr/>
        </p:nvSpPr>
        <p:spPr>
          <a:xfrm>
            <a:off x="409153" y="886656"/>
            <a:ext cx="3441487" cy="477054"/>
          </a:xfrm>
          <a:prstGeom prst="rect">
            <a:avLst/>
          </a:prstGeom>
          <a:noFill/>
        </p:spPr>
        <p:txBody>
          <a:bodyPr wrap="square">
            <a:spAutoFit/>
          </a:bodyPr>
          <a:lstStyle/>
          <a:p>
            <a:pPr>
              <a:lnSpc>
                <a:spcPts val="3000"/>
              </a:lnSpc>
            </a:pPr>
            <a:r>
              <a:rPr lang="en-US" altLang="ja-JP" sz="3600" b="1" dirty="0">
                <a:solidFill>
                  <a:schemeClr val="accent2"/>
                </a:solidFill>
                <a:latin typeface="Meiryo UI" panose="020B0604030504040204" pitchFamily="50" charset="-128"/>
                <a:ea typeface="Meiryo UI" panose="020B0604030504040204" pitchFamily="50" charset="-128"/>
              </a:rPr>
              <a:t>Fact</a:t>
            </a:r>
            <a:r>
              <a:rPr lang="ja-JP" altLang="en-US" sz="3600" b="1" dirty="0">
                <a:solidFill>
                  <a:schemeClr val="accent2"/>
                </a:solidFill>
                <a:latin typeface="Meiryo UI" panose="020B0604030504040204" pitchFamily="50" charset="-128"/>
                <a:ea typeface="Meiryo UI" panose="020B0604030504040204" pitchFamily="50" charset="-128"/>
              </a:rPr>
              <a:t>の確認</a:t>
            </a:r>
            <a:endParaRPr lang="en-US" altLang="ja-JP" sz="3600" b="1" dirty="0">
              <a:solidFill>
                <a:schemeClr val="accent2"/>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6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DC541C1-A6EC-A884-2FA0-F823BF2E88DC}"/>
              </a:ext>
            </a:extLst>
          </p:cNvPr>
          <p:cNvSpPr/>
          <p:nvPr/>
        </p:nvSpPr>
        <p:spPr>
          <a:xfrm>
            <a:off x="-182880" y="0"/>
            <a:ext cx="12557760" cy="59944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itle 1">
            <a:extLst>
              <a:ext uri="{FF2B5EF4-FFF2-40B4-BE49-F238E27FC236}">
                <a16:creationId xmlns:a16="http://schemas.microsoft.com/office/drawing/2014/main" id="{9B65DD22-5B1B-6595-D41E-22ED6D6A8E8F}"/>
              </a:ext>
            </a:extLst>
          </p:cNvPr>
          <p:cNvSpPr txBox="1">
            <a:spLocks/>
          </p:cNvSpPr>
          <p:nvPr/>
        </p:nvSpPr>
        <p:spPr bwMode="auto">
          <a:xfrm>
            <a:off x="3383284" y="70626"/>
            <a:ext cx="8808718"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200" b="1" dirty="0">
                <a:solidFill>
                  <a:schemeClr val="bg1"/>
                </a:solidFill>
                <a:latin typeface="Meiryo UI" panose="020B0604030504040204" pitchFamily="50" charset="-128"/>
                <a:ea typeface="Meiryo UI" panose="020B0604030504040204" pitchFamily="50" charset="-128"/>
              </a:rPr>
              <a:t>クラブ基盤強化に向けた挑戦</a:t>
            </a:r>
            <a:endParaRPr lang="en-US" sz="3200" b="1" dirty="0">
              <a:solidFill>
                <a:schemeClr val="bg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CD8AAEF0-9118-5B45-51C4-B05E9B0879A5}"/>
              </a:ext>
            </a:extLst>
          </p:cNvPr>
          <p:cNvGrpSpPr/>
          <p:nvPr/>
        </p:nvGrpSpPr>
        <p:grpSpPr>
          <a:xfrm>
            <a:off x="1279355" y="1354573"/>
            <a:ext cx="7253246" cy="5421190"/>
            <a:chOff x="1257583" y="1159356"/>
            <a:chExt cx="7253246" cy="5421190"/>
          </a:xfrm>
        </p:grpSpPr>
        <p:grpSp>
          <p:nvGrpSpPr>
            <p:cNvPr id="5" name="グループ化 4">
              <a:extLst>
                <a:ext uri="{FF2B5EF4-FFF2-40B4-BE49-F238E27FC236}">
                  <a16:creationId xmlns:a16="http://schemas.microsoft.com/office/drawing/2014/main" id="{866929AD-F293-345D-2901-445442243F15}"/>
                </a:ext>
              </a:extLst>
            </p:cNvPr>
            <p:cNvGrpSpPr/>
            <p:nvPr/>
          </p:nvGrpSpPr>
          <p:grpSpPr>
            <a:xfrm>
              <a:off x="1259785" y="1172793"/>
              <a:ext cx="7251044" cy="5407753"/>
              <a:chOff x="1216241" y="1213786"/>
              <a:chExt cx="7251044" cy="5407753"/>
            </a:xfrm>
          </p:grpSpPr>
          <p:sp>
            <p:nvSpPr>
              <p:cNvPr id="13" name="正方形/長方形 12">
                <a:extLst>
                  <a:ext uri="{FF2B5EF4-FFF2-40B4-BE49-F238E27FC236}">
                    <a16:creationId xmlns:a16="http://schemas.microsoft.com/office/drawing/2014/main" id="{7CD8F389-3E4E-4FDE-D1CD-B1F0FB2211A0}"/>
                  </a:ext>
                </a:extLst>
              </p:cNvPr>
              <p:cNvSpPr/>
              <p:nvPr/>
            </p:nvSpPr>
            <p:spPr>
              <a:xfrm>
                <a:off x="2193731" y="1227276"/>
                <a:ext cx="6251791" cy="811874"/>
              </a:xfrm>
              <a:prstGeom prst="rect">
                <a:avLst/>
              </a:prstGeom>
              <a:gradFill flip="none" rotWithShape="1">
                <a:gsLst>
                  <a:gs pos="32000">
                    <a:schemeClr val="accent1">
                      <a:lumMod val="5000"/>
                      <a:lumOff val="95000"/>
                    </a:schemeClr>
                  </a:gs>
                  <a:gs pos="74000">
                    <a:schemeClr val="accent1">
                      <a:lumMod val="45000"/>
                      <a:lumOff val="55000"/>
                    </a:schemeClr>
                  </a:gs>
                  <a:gs pos="84000">
                    <a:schemeClr val="accent1">
                      <a:lumMod val="45000"/>
                      <a:lumOff val="55000"/>
                    </a:schemeClr>
                  </a:gs>
                  <a:gs pos="100000">
                    <a:schemeClr val="accent1">
                      <a:lumMod val="30000"/>
                      <a:lumOff val="7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78527164-75C2-B976-40DA-163905CA57DB}"/>
                  </a:ext>
                </a:extLst>
              </p:cNvPr>
              <p:cNvSpPr/>
              <p:nvPr/>
            </p:nvSpPr>
            <p:spPr>
              <a:xfrm>
                <a:off x="1230089" y="2032700"/>
                <a:ext cx="998494" cy="4588839"/>
              </a:xfrm>
              <a:prstGeom prst="rect">
                <a:avLst/>
              </a:prstGeom>
              <a:gradFill flip="none" rotWithShape="1">
                <a:gsLst>
                  <a:gs pos="32000">
                    <a:schemeClr val="accent1">
                      <a:lumMod val="5000"/>
                      <a:lumOff val="95000"/>
                    </a:schemeClr>
                  </a:gs>
                  <a:gs pos="74000">
                    <a:schemeClr val="accent1">
                      <a:lumMod val="45000"/>
                      <a:lumOff val="55000"/>
                    </a:schemeClr>
                  </a:gs>
                  <a:gs pos="84000">
                    <a:schemeClr val="accent1">
                      <a:lumMod val="45000"/>
                      <a:lumOff val="55000"/>
                    </a:schemeClr>
                  </a:gs>
                  <a:gs pos="100000">
                    <a:schemeClr val="accent1">
                      <a:lumMod val="30000"/>
                      <a:lumOff val="7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 name="グループ化 14">
                <a:extLst>
                  <a:ext uri="{FF2B5EF4-FFF2-40B4-BE49-F238E27FC236}">
                    <a16:creationId xmlns:a16="http://schemas.microsoft.com/office/drawing/2014/main" id="{ABDFACC3-3A16-773E-989A-8984DCF9EA6C}"/>
                  </a:ext>
                </a:extLst>
              </p:cNvPr>
              <p:cNvGrpSpPr/>
              <p:nvPr/>
            </p:nvGrpSpPr>
            <p:grpSpPr>
              <a:xfrm>
                <a:off x="1216241" y="1213786"/>
                <a:ext cx="7251044" cy="5407753"/>
                <a:chOff x="1216241" y="1213786"/>
                <a:chExt cx="7251044" cy="5407753"/>
              </a:xfrm>
            </p:grpSpPr>
            <p:sp>
              <p:nvSpPr>
                <p:cNvPr id="16" name="正方形/長方形 15">
                  <a:extLst>
                    <a:ext uri="{FF2B5EF4-FFF2-40B4-BE49-F238E27FC236}">
                      <a16:creationId xmlns:a16="http://schemas.microsoft.com/office/drawing/2014/main" id="{35E45F5E-B82F-215A-05B2-0A382E8F8AD2}"/>
                    </a:ext>
                  </a:extLst>
                </p:cNvPr>
                <p:cNvSpPr/>
                <p:nvPr/>
              </p:nvSpPr>
              <p:spPr>
                <a:xfrm>
                  <a:off x="1240973" y="1213786"/>
                  <a:ext cx="7215428" cy="539979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7" name="直線コネクタ 16">
                  <a:extLst>
                    <a:ext uri="{FF2B5EF4-FFF2-40B4-BE49-F238E27FC236}">
                      <a16:creationId xmlns:a16="http://schemas.microsoft.com/office/drawing/2014/main" id="{109738EE-99CB-EBEF-BE29-6084BDE3027C}"/>
                    </a:ext>
                  </a:extLst>
                </p:cNvPr>
                <p:cNvCxnSpPr>
                  <a:cxnSpLocks/>
                </p:cNvCxnSpPr>
                <p:nvPr/>
              </p:nvCxnSpPr>
              <p:spPr>
                <a:xfrm>
                  <a:off x="2209800" y="1213786"/>
                  <a:ext cx="0" cy="53859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E10EE2B-EF7F-2640-480F-133F507256F8}"/>
                    </a:ext>
                  </a:extLst>
                </p:cNvPr>
                <p:cNvCxnSpPr>
                  <a:cxnSpLocks/>
                </p:cNvCxnSpPr>
                <p:nvPr/>
              </p:nvCxnSpPr>
              <p:spPr>
                <a:xfrm>
                  <a:off x="5316731" y="1633383"/>
                  <a:ext cx="13497" cy="496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AA30A56-8A2B-46B5-FA95-AFA839834CC1}"/>
                    </a:ext>
                  </a:extLst>
                </p:cNvPr>
                <p:cNvCxnSpPr>
                  <a:cxnSpLocks/>
                </p:cNvCxnSpPr>
                <p:nvPr/>
              </p:nvCxnSpPr>
              <p:spPr>
                <a:xfrm flipH="1">
                  <a:off x="1216241" y="2032700"/>
                  <a:ext cx="724015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F5880D2-462F-B897-9D77-E91F82AC5382}"/>
                    </a:ext>
                  </a:extLst>
                </p:cNvPr>
                <p:cNvCxnSpPr>
                  <a:cxnSpLocks/>
                </p:cNvCxnSpPr>
                <p:nvPr/>
              </p:nvCxnSpPr>
              <p:spPr>
                <a:xfrm flipH="1">
                  <a:off x="2198914" y="1619041"/>
                  <a:ext cx="62683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E5E0A88-042C-8078-08EC-E2FEF6CCF1CC}"/>
                    </a:ext>
                  </a:extLst>
                </p:cNvPr>
                <p:cNvCxnSpPr>
                  <a:cxnSpLocks/>
                </p:cNvCxnSpPr>
                <p:nvPr/>
              </p:nvCxnSpPr>
              <p:spPr>
                <a:xfrm flipH="1">
                  <a:off x="1730827" y="4329584"/>
                  <a:ext cx="6703804" cy="144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75998AD-B51D-FB49-1379-3C7D9CBC929E}"/>
                    </a:ext>
                  </a:extLst>
                </p:cNvPr>
                <p:cNvCxnSpPr>
                  <a:cxnSpLocks/>
                </p:cNvCxnSpPr>
                <p:nvPr/>
              </p:nvCxnSpPr>
              <p:spPr>
                <a:xfrm>
                  <a:off x="1730827" y="2032700"/>
                  <a:ext cx="0" cy="45888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 name="テキスト ボックス 5">
              <a:extLst>
                <a:ext uri="{FF2B5EF4-FFF2-40B4-BE49-F238E27FC236}">
                  <a16:creationId xmlns:a16="http://schemas.microsoft.com/office/drawing/2014/main" id="{D07243E6-C8AF-FF3F-ECB0-AAC6727CBAEA}"/>
                </a:ext>
              </a:extLst>
            </p:cNvPr>
            <p:cNvSpPr txBox="1"/>
            <p:nvPr/>
          </p:nvSpPr>
          <p:spPr>
            <a:xfrm>
              <a:off x="1257583" y="3472983"/>
              <a:ext cx="553998" cy="1705499"/>
            </a:xfrm>
            <a:prstGeom prst="rect">
              <a:avLst/>
            </a:prstGeom>
            <a:noFill/>
          </p:spPr>
          <p:txBody>
            <a:bodyPr vert="eaVert" wrap="square" rtlCol="0">
              <a:spAutoFit/>
            </a:bodyPr>
            <a:lstStyle/>
            <a:p>
              <a:r>
                <a:rPr kumimoji="1" lang="ja-JP" altLang="en-US" sz="2400" b="1" dirty="0">
                  <a:latin typeface="Meiryo UI" panose="020B0604030504040204" pitchFamily="50" charset="-128"/>
                  <a:ea typeface="Meiryo UI" panose="020B0604030504040204" pitchFamily="50" charset="-128"/>
                </a:rPr>
                <a:t>帰　属　感</a:t>
              </a:r>
            </a:p>
          </p:txBody>
        </p:sp>
        <p:sp>
          <p:nvSpPr>
            <p:cNvPr id="7" name="テキスト ボックス 6">
              <a:extLst>
                <a:ext uri="{FF2B5EF4-FFF2-40B4-BE49-F238E27FC236}">
                  <a16:creationId xmlns:a16="http://schemas.microsoft.com/office/drawing/2014/main" id="{2A9B19FF-1FEC-5817-50A6-9F061588A729}"/>
                </a:ext>
              </a:extLst>
            </p:cNvPr>
            <p:cNvSpPr txBox="1"/>
            <p:nvPr/>
          </p:nvSpPr>
          <p:spPr>
            <a:xfrm>
              <a:off x="1312111" y="1175108"/>
              <a:ext cx="925164" cy="861774"/>
            </a:xfrm>
            <a:prstGeom prst="rect">
              <a:avLst/>
            </a:prstGeom>
            <a:solidFill>
              <a:srgbClr val="0070C0"/>
            </a:solidFill>
          </p:spPr>
          <p:txBody>
            <a:bodyPr wrap="square" rtlCol="0">
              <a:spAutoFit/>
            </a:bodyPr>
            <a:lstStyle/>
            <a:p>
              <a:pPr algn="ctr">
                <a:lnSpc>
                  <a:spcPts val="2000"/>
                </a:lnSpc>
              </a:pPr>
              <a:r>
                <a:rPr lang="ja-JP" altLang="en-US" sz="2000" b="1" dirty="0">
                  <a:solidFill>
                    <a:schemeClr val="bg1"/>
                  </a:solidFill>
                  <a:latin typeface="Meiryo UI" panose="020B0604030504040204" pitchFamily="50" charset="-128"/>
                  <a:ea typeface="Meiryo UI" panose="020B0604030504040204" pitchFamily="50" charset="-128"/>
                </a:rPr>
                <a:t>超我</a:t>
              </a:r>
              <a:endParaRPr lang="en-US" altLang="ja-JP" sz="2000" b="1" dirty="0">
                <a:solidFill>
                  <a:schemeClr val="bg1"/>
                </a:solidFill>
                <a:latin typeface="Meiryo UI" panose="020B0604030504040204" pitchFamily="50" charset="-128"/>
                <a:ea typeface="Meiryo UI" panose="020B0604030504040204" pitchFamily="50" charset="-128"/>
              </a:endParaRPr>
            </a:p>
            <a:p>
              <a:pPr algn="ctr">
                <a:lnSpc>
                  <a:spcPts val="2000"/>
                </a:lnSpc>
              </a:pPr>
              <a:r>
                <a:rPr lang="ja-JP" altLang="en-US" sz="2000" b="1" dirty="0">
                  <a:solidFill>
                    <a:schemeClr val="bg1"/>
                  </a:solidFill>
                  <a:latin typeface="Meiryo UI" panose="020B0604030504040204" pitchFamily="50" charset="-128"/>
                  <a:ea typeface="Meiryo UI" panose="020B0604030504040204" pitchFamily="50" charset="-128"/>
                </a:rPr>
                <a:t>の</a:t>
              </a:r>
              <a:endParaRPr lang="en-US" altLang="ja-JP" sz="2000" b="1" dirty="0">
                <a:solidFill>
                  <a:schemeClr val="bg1"/>
                </a:solidFill>
                <a:latin typeface="Meiryo UI" panose="020B0604030504040204" pitchFamily="50" charset="-128"/>
                <a:ea typeface="Meiryo UI" panose="020B0604030504040204" pitchFamily="50" charset="-128"/>
              </a:endParaRPr>
            </a:p>
            <a:p>
              <a:pPr algn="ctr">
                <a:lnSpc>
                  <a:spcPts val="2000"/>
                </a:lnSpc>
              </a:pPr>
              <a:r>
                <a:rPr lang="ja-JP" altLang="en-US" sz="2000" b="1" dirty="0">
                  <a:solidFill>
                    <a:schemeClr val="bg1"/>
                  </a:solidFill>
                  <a:latin typeface="Meiryo UI" panose="020B0604030504040204" pitchFamily="50" charset="-128"/>
                  <a:ea typeface="Meiryo UI" panose="020B0604030504040204" pitchFamily="50" charset="-128"/>
                </a:rPr>
                <a:t>奉仕</a:t>
              </a:r>
              <a:endParaRPr lang="en-US" altLang="ja-JP" sz="2000" b="1" dirty="0">
                <a:solidFill>
                  <a:schemeClr val="bg1"/>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9268CD98-2D38-22EA-F30F-6C4F5B05E6B9}"/>
                </a:ext>
              </a:extLst>
            </p:cNvPr>
            <p:cNvSpPr txBox="1"/>
            <p:nvPr/>
          </p:nvSpPr>
          <p:spPr>
            <a:xfrm>
              <a:off x="4624014" y="1159356"/>
              <a:ext cx="155347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奉仕活動　</a:t>
              </a:r>
              <a:endParaRPr lang="en-US" altLang="ja-JP" sz="2400" b="1"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2777D9A-4F89-D495-B2F5-56E30626D57C}"/>
                </a:ext>
              </a:extLst>
            </p:cNvPr>
            <p:cNvSpPr txBox="1"/>
            <p:nvPr/>
          </p:nvSpPr>
          <p:spPr>
            <a:xfrm>
              <a:off x="3339056" y="1549929"/>
              <a:ext cx="1205602"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rPr>
                <a:t>消極的</a:t>
              </a:r>
              <a:endParaRPr kumimoji="1" lang="ja-JP" altLang="en-US" sz="24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2F30908A-85E1-4532-9A0B-D934F74A5037}"/>
                </a:ext>
              </a:extLst>
            </p:cNvPr>
            <p:cNvSpPr txBox="1"/>
            <p:nvPr/>
          </p:nvSpPr>
          <p:spPr>
            <a:xfrm>
              <a:off x="6452808" y="1550386"/>
              <a:ext cx="1248985"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積極的</a:t>
              </a:r>
            </a:p>
          </p:txBody>
        </p:sp>
        <p:sp>
          <p:nvSpPr>
            <p:cNvPr id="11" name="テキスト ボックス 10">
              <a:extLst>
                <a:ext uri="{FF2B5EF4-FFF2-40B4-BE49-F238E27FC236}">
                  <a16:creationId xmlns:a16="http://schemas.microsoft.com/office/drawing/2014/main" id="{BF73B13A-E803-799D-DA03-4A9B53DD280F}"/>
                </a:ext>
              </a:extLst>
            </p:cNvPr>
            <p:cNvSpPr txBox="1"/>
            <p:nvPr/>
          </p:nvSpPr>
          <p:spPr>
            <a:xfrm>
              <a:off x="1797395" y="5129458"/>
              <a:ext cx="457200"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低</a:t>
              </a:r>
            </a:p>
          </p:txBody>
        </p:sp>
        <p:sp>
          <p:nvSpPr>
            <p:cNvPr id="12" name="テキスト ボックス 11">
              <a:extLst>
                <a:ext uri="{FF2B5EF4-FFF2-40B4-BE49-F238E27FC236}">
                  <a16:creationId xmlns:a16="http://schemas.microsoft.com/office/drawing/2014/main" id="{F4670491-868D-3FC9-42C6-DF2FADBF2226}"/>
                </a:ext>
              </a:extLst>
            </p:cNvPr>
            <p:cNvSpPr txBox="1"/>
            <p:nvPr/>
          </p:nvSpPr>
          <p:spPr>
            <a:xfrm>
              <a:off x="1781661" y="2804125"/>
              <a:ext cx="619760"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高</a:t>
              </a:r>
            </a:p>
          </p:txBody>
        </p:sp>
      </p:grpSp>
      <p:grpSp>
        <p:nvGrpSpPr>
          <p:cNvPr id="23" name="グループ化 22">
            <a:extLst>
              <a:ext uri="{FF2B5EF4-FFF2-40B4-BE49-F238E27FC236}">
                <a16:creationId xmlns:a16="http://schemas.microsoft.com/office/drawing/2014/main" id="{D812A130-C121-1D6F-0F5B-70476AE90148}"/>
              </a:ext>
            </a:extLst>
          </p:cNvPr>
          <p:cNvGrpSpPr/>
          <p:nvPr/>
        </p:nvGrpSpPr>
        <p:grpSpPr>
          <a:xfrm>
            <a:off x="2349054" y="4832333"/>
            <a:ext cx="2839953" cy="1784976"/>
            <a:chOff x="2885199" y="4215469"/>
            <a:chExt cx="2839953" cy="1784976"/>
          </a:xfrm>
        </p:grpSpPr>
        <p:sp>
          <p:nvSpPr>
            <p:cNvPr id="24" name="テキスト ボックス 23">
              <a:extLst>
                <a:ext uri="{FF2B5EF4-FFF2-40B4-BE49-F238E27FC236}">
                  <a16:creationId xmlns:a16="http://schemas.microsoft.com/office/drawing/2014/main" id="{B3AED895-CD09-020B-0D47-5120ABAD60F4}"/>
                </a:ext>
              </a:extLst>
            </p:cNvPr>
            <p:cNvSpPr txBox="1"/>
            <p:nvPr/>
          </p:nvSpPr>
          <p:spPr>
            <a:xfrm>
              <a:off x="3499144" y="4215469"/>
              <a:ext cx="1595699"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限界クラブ</a:t>
              </a:r>
              <a:endParaRPr kumimoji="1" lang="en-US" altLang="ja-JP" sz="2400" b="1"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85F73B7F-AF66-7541-0BE9-37F40CACF1DE}"/>
                </a:ext>
              </a:extLst>
            </p:cNvPr>
            <p:cNvSpPr txBox="1"/>
            <p:nvPr/>
          </p:nvSpPr>
          <p:spPr>
            <a:xfrm>
              <a:off x="2885199" y="4975549"/>
              <a:ext cx="2839953" cy="1024896"/>
            </a:xfrm>
            <a:prstGeom prst="rect">
              <a:avLst/>
            </a:prstGeom>
            <a:noFill/>
          </p:spPr>
          <p:txBody>
            <a:bodyPr wrap="square" rtlCol="0">
              <a:spAutoFit/>
            </a:bodyPr>
            <a:lstStyle/>
            <a:p>
              <a:pPr algn="ctr">
                <a:lnSpc>
                  <a:spcPts val="2500"/>
                </a:lnSpc>
              </a:pPr>
              <a:r>
                <a:rPr lang="ja-JP" altLang="en-US" sz="2000" b="1" dirty="0">
                  <a:latin typeface="Meiryo UI" panose="020B0604030504040204" pitchFamily="50" charset="-128"/>
                  <a:ea typeface="Meiryo UI" panose="020B0604030504040204" pitchFamily="50" charset="-128"/>
                </a:rPr>
                <a:t>余計なこと・言わない</a:t>
              </a:r>
              <a:endParaRPr lang="en-US" altLang="ja-JP" sz="2000" b="1" dirty="0">
                <a:latin typeface="Meiryo UI" panose="020B0604030504040204" pitchFamily="50" charset="-128"/>
                <a:ea typeface="Meiryo UI" panose="020B0604030504040204" pitchFamily="50" charset="-128"/>
              </a:endParaRPr>
            </a:p>
            <a:p>
              <a:pPr algn="ctr">
                <a:lnSpc>
                  <a:spcPts val="2500"/>
                </a:lnSpc>
              </a:pPr>
              <a:r>
                <a:rPr lang="ja-JP" altLang="en-US" sz="2000" b="1" dirty="0">
                  <a:latin typeface="Meiryo UI" panose="020B0604030504040204" pitchFamily="50" charset="-128"/>
                  <a:ea typeface="Meiryo UI" panose="020B0604030504040204" pitchFamily="50" charset="-128"/>
                </a:rPr>
                <a:t>新しいこと・やれない</a:t>
              </a:r>
              <a:endParaRPr lang="en-US" altLang="ja-JP" sz="2000" b="1" dirty="0">
                <a:latin typeface="Meiryo UI" panose="020B0604030504040204" pitchFamily="50" charset="-128"/>
                <a:ea typeface="Meiryo UI" panose="020B0604030504040204" pitchFamily="50" charset="-128"/>
              </a:endParaRPr>
            </a:p>
            <a:p>
              <a:pPr algn="ctr">
                <a:lnSpc>
                  <a:spcPts val="2500"/>
                </a:lnSpc>
              </a:pPr>
              <a:r>
                <a:rPr kumimoji="1" lang="ja-JP" altLang="en-US" sz="2000" b="1" dirty="0">
                  <a:latin typeface="Meiryo UI" panose="020B0604030504040204" pitchFamily="50" charset="-128"/>
                  <a:ea typeface="Meiryo UI" panose="020B0604030504040204" pitchFamily="50" charset="-128"/>
                </a:rPr>
                <a:t>前例踏襲</a:t>
              </a:r>
              <a:endParaRPr kumimoji="1" lang="en-US" altLang="ja-JP" sz="2000" b="1" dirty="0">
                <a:latin typeface="Meiryo UI" panose="020B0604030504040204" pitchFamily="50" charset="-128"/>
                <a:ea typeface="Meiryo UI" panose="020B0604030504040204" pitchFamily="50" charset="-128"/>
              </a:endParaRPr>
            </a:p>
          </p:txBody>
        </p:sp>
      </p:grpSp>
      <p:grpSp>
        <p:nvGrpSpPr>
          <p:cNvPr id="26" name="グループ化 25">
            <a:extLst>
              <a:ext uri="{FF2B5EF4-FFF2-40B4-BE49-F238E27FC236}">
                <a16:creationId xmlns:a16="http://schemas.microsoft.com/office/drawing/2014/main" id="{9442620F-329F-67A2-9FED-34972F6FBD0E}"/>
              </a:ext>
            </a:extLst>
          </p:cNvPr>
          <p:cNvGrpSpPr/>
          <p:nvPr/>
        </p:nvGrpSpPr>
        <p:grpSpPr>
          <a:xfrm>
            <a:off x="9307987" y="1128707"/>
            <a:ext cx="2169890" cy="1122225"/>
            <a:chOff x="6026336" y="19859"/>
            <a:chExt cx="4032665" cy="1122225"/>
          </a:xfrm>
        </p:grpSpPr>
        <p:sp>
          <p:nvSpPr>
            <p:cNvPr id="27" name="テキスト ボックス 26">
              <a:extLst>
                <a:ext uri="{FF2B5EF4-FFF2-40B4-BE49-F238E27FC236}">
                  <a16:creationId xmlns:a16="http://schemas.microsoft.com/office/drawing/2014/main" id="{B6F3CC77-B259-39D3-333D-5F6A64E588DE}"/>
                </a:ext>
              </a:extLst>
            </p:cNvPr>
            <p:cNvSpPr txBox="1"/>
            <p:nvPr/>
          </p:nvSpPr>
          <p:spPr>
            <a:xfrm>
              <a:off x="6026336" y="19859"/>
              <a:ext cx="4032665" cy="461665"/>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新会員の願い</a:t>
              </a:r>
            </a:p>
          </p:txBody>
        </p:sp>
        <p:cxnSp>
          <p:nvCxnSpPr>
            <p:cNvPr id="28" name="直線矢印コネクタ 27">
              <a:extLst>
                <a:ext uri="{FF2B5EF4-FFF2-40B4-BE49-F238E27FC236}">
                  <a16:creationId xmlns:a16="http://schemas.microsoft.com/office/drawing/2014/main" id="{9D83ADF7-7E4B-9B61-87B6-BA49C0F6C27F}"/>
                </a:ext>
              </a:extLst>
            </p:cNvPr>
            <p:cNvCxnSpPr/>
            <p:nvPr/>
          </p:nvCxnSpPr>
          <p:spPr>
            <a:xfrm>
              <a:off x="8196018" y="516199"/>
              <a:ext cx="0" cy="625885"/>
            </a:xfrm>
            <a:prstGeom prst="straightConnector1">
              <a:avLst/>
            </a:prstGeom>
            <a:ln w="508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グループ化 28">
            <a:extLst>
              <a:ext uri="{FF2B5EF4-FFF2-40B4-BE49-F238E27FC236}">
                <a16:creationId xmlns:a16="http://schemas.microsoft.com/office/drawing/2014/main" id="{0090DB4C-4B2B-6B54-4CDD-3F499195BD18}"/>
              </a:ext>
            </a:extLst>
          </p:cNvPr>
          <p:cNvGrpSpPr/>
          <p:nvPr/>
        </p:nvGrpSpPr>
        <p:grpSpPr>
          <a:xfrm>
            <a:off x="9669645" y="2473908"/>
            <a:ext cx="1611602" cy="3687822"/>
            <a:chOff x="8017783" y="1399218"/>
            <a:chExt cx="1611602" cy="3687822"/>
          </a:xfrm>
        </p:grpSpPr>
        <p:sp>
          <p:nvSpPr>
            <p:cNvPr id="30" name="四角形: 角を丸くする 29">
              <a:extLst>
                <a:ext uri="{FF2B5EF4-FFF2-40B4-BE49-F238E27FC236}">
                  <a16:creationId xmlns:a16="http://schemas.microsoft.com/office/drawing/2014/main" id="{2E96E79F-7E39-2B50-96CF-791724C16C1B}"/>
                </a:ext>
              </a:extLst>
            </p:cNvPr>
            <p:cNvSpPr/>
            <p:nvPr/>
          </p:nvSpPr>
          <p:spPr>
            <a:xfrm>
              <a:off x="8017783" y="1399218"/>
              <a:ext cx="1611602" cy="3687822"/>
            </a:xfrm>
            <a:prstGeom prst="roundRect">
              <a:avLst>
                <a:gd name="adj" fmla="val 1092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A22B6806-7004-EAA2-D56A-16A9154B46BC}"/>
                </a:ext>
              </a:extLst>
            </p:cNvPr>
            <p:cNvGrpSpPr/>
            <p:nvPr/>
          </p:nvGrpSpPr>
          <p:grpSpPr>
            <a:xfrm>
              <a:off x="8168402" y="1568529"/>
              <a:ext cx="1304817" cy="3307123"/>
              <a:chOff x="8183299" y="1380977"/>
              <a:chExt cx="1304817" cy="3307123"/>
            </a:xfrm>
          </p:grpSpPr>
          <p:grpSp>
            <p:nvGrpSpPr>
              <p:cNvPr id="32" name="グループ化 31">
                <a:extLst>
                  <a:ext uri="{FF2B5EF4-FFF2-40B4-BE49-F238E27FC236}">
                    <a16:creationId xmlns:a16="http://schemas.microsoft.com/office/drawing/2014/main" id="{269F033C-A549-F5A5-F21A-5F95A17C7DD8}"/>
                  </a:ext>
                </a:extLst>
              </p:cNvPr>
              <p:cNvGrpSpPr/>
              <p:nvPr/>
            </p:nvGrpSpPr>
            <p:grpSpPr>
              <a:xfrm>
                <a:off x="8183299" y="1380977"/>
                <a:ext cx="1304817" cy="685353"/>
                <a:chOff x="9729627" y="1723654"/>
                <a:chExt cx="1304817" cy="685353"/>
              </a:xfrm>
            </p:grpSpPr>
            <p:sp>
              <p:nvSpPr>
                <p:cNvPr id="42" name="フローチャート: 書類 41">
                  <a:extLst>
                    <a:ext uri="{FF2B5EF4-FFF2-40B4-BE49-F238E27FC236}">
                      <a16:creationId xmlns:a16="http://schemas.microsoft.com/office/drawing/2014/main" id="{031F883A-3D44-E0CD-B313-EC017506A390}"/>
                    </a:ext>
                  </a:extLst>
                </p:cNvPr>
                <p:cNvSpPr/>
                <p:nvPr/>
              </p:nvSpPr>
              <p:spPr>
                <a:xfrm>
                  <a:off x="9729627" y="1723654"/>
                  <a:ext cx="1304817" cy="68535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03E14BAE-91D2-46F4-2074-8F07C28D07B2}"/>
                    </a:ext>
                  </a:extLst>
                </p:cNvPr>
                <p:cNvSpPr txBox="1"/>
                <p:nvPr/>
              </p:nvSpPr>
              <p:spPr>
                <a:xfrm>
                  <a:off x="9802314" y="1839620"/>
                  <a:ext cx="1159442" cy="369332"/>
                </a:xfrm>
                <a:prstGeom prst="rect">
                  <a:avLst/>
                </a:prstGeom>
                <a:noFill/>
              </p:spPr>
              <p:txBody>
                <a:bodyPr wrap="square" rtlCol="0">
                  <a:spAutoFit/>
                </a:bodyPr>
                <a:lstStyle/>
                <a:p>
                  <a:r>
                    <a:rPr kumimoji="1" lang="ja-JP" altLang="en-US" b="1" dirty="0">
                      <a:solidFill>
                        <a:srgbClr val="FFFF00"/>
                      </a:solidFill>
                      <a:latin typeface="Meiryo UI" panose="020B0604030504040204" pitchFamily="50" charset="-128"/>
                      <a:ea typeface="Meiryo UI" panose="020B0604030504040204" pitchFamily="50" charset="-128"/>
                    </a:rPr>
                    <a:t>話しやすさ</a:t>
                  </a:r>
                </a:p>
              </p:txBody>
            </p:sp>
          </p:grpSp>
          <p:grpSp>
            <p:nvGrpSpPr>
              <p:cNvPr id="33" name="グループ化 32">
                <a:extLst>
                  <a:ext uri="{FF2B5EF4-FFF2-40B4-BE49-F238E27FC236}">
                    <a16:creationId xmlns:a16="http://schemas.microsoft.com/office/drawing/2014/main" id="{931D3F7E-BF6D-D4A4-1AE6-B78E67AC2926}"/>
                  </a:ext>
                </a:extLst>
              </p:cNvPr>
              <p:cNvGrpSpPr/>
              <p:nvPr/>
            </p:nvGrpSpPr>
            <p:grpSpPr>
              <a:xfrm>
                <a:off x="8183299" y="2254900"/>
                <a:ext cx="1304817" cy="685353"/>
                <a:chOff x="9802314" y="2821156"/>
                <a:chExt cx="1304817" cy="685353"/>
              </a:xfrm>
            </p:grpSpPr>
            <p:sp>
              <p:nvSpPr>
                <p:cNvPr id="40" name="フローチャート: 書類 39">
                  <a:extLst>
                    <a:ext uri="{FF2B5EF4-FFF2-40B4-BE49-F238E27FC236}">
                      <a16:creationId xmlns:a16="http://schemas.microsoft.com/office/drawing/2014/main" id="{FB53B57E-DEA7-C7C4-1A07-5FA38630BF5B}"/>
                    </a:ext>
                  </a:extLst>
                </p:cNvPr>
                <p:cNvSpPr/>
                <p:nvPr/>
              </p:nvSpPr>
              <p:spPr>
                <a:xfrm>
                  <a:off x="9802314" y="2821156"/>
                  <a:ext cx="1304817" cy="68535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1259FCEE-C8DC-A4CF-8E2D-43AAD6D070A7}"/>
                    </a:ext>
                  </a:extLst>
                </p:cNvPr>
                <p:cNvSpPr txBox="1"/>
                <p:nvPr/>
              </p:nvSpPr>
              <p:spPr>
                <a:xfrm>
                  <a:off x="9911345" y="2937122"/>
                  <a:ext cx="1086755" cy="369332"/>
                </a:xfrm>
                <a:prstGeom prst="rect">
                  <a:avLst/>
                </a:prstGeom>
                <a:noFill/>
              </p:spPr>
              <p:txBody>
                <a:bodyPr wrap="square" rtlCol="0">
                  <a:spAutoFit/>
                </a:bodyPr>
                <a:lstStyle/>
                <a:p>
                  <a:r>
                    <a:rPr kumimoji="1" lang="ja-JP" altLang="en-US" b="1" dirty="0">
                      <a:solidFill>
                        <a:srgbClr val="FFFF00"/>
                      </a:solidFill>
                      <a:latin typeface="Meiryo UI" panose="020B0604030504040204" pitchFamily="50" charset="-128"/>
                      <a:ea typeface="Meiryo UI" panose="020B0604030504040204" pitchFamily="50" charset="-128"/>
                    </a:rPr>
                    <a:t>助け合い</a:t>
                  </a:r>
                </a:p>
              </p:txBody>
            </p:sp>
          </p:grpSp>
          <p:grpSp>
            <p:nvGrpSpPr>
              <p:cNvPr id="34" name="グループ化 33">
                <a:extLst>
                  <a:ext uri="{FF2B5EF4-FFF2-40B4-BE49-F238E27FC236}">
                    <a16:creationId xmlns:a16="http://schemas.microsoft.com/office/drawing/2014/main" id="{A332ACD8-25FE-DA1F-54AA-07380C4A5AB6}"/>
                  </a:ext>
                </a:extLst>
              </p:cNvPr>
              <p:cNvGrpSpPr/>
              <p:nvPr/>
            </p:nvGrpSpPr>
            <p:grpSpPr>
              <a:xfrm>
                <a:off x="8183299" y="3128823"/>
                <a:ext cx="1304817" cy="685353"/>
                <a:chOff x="9802314" y="3817869"/>
                <a:chExt cx="1304817" cy="685353"/>
              </a:xfrm>
            </p:grpSpPr>
            <p:sp>
              <p:nvSpPr>
                <p:cNvPr id="38" name="フローチャート: 書類 37">
                  <a:extLst>
                    <a:ext uri="{FF2B5EF4-FFF2-40B4-BE49-F238E27FC236}">
                      <a16:creationId xmlns:a16="http://schemas.microsoft.com/office/drawing/2014/main" id="{82F04A86-4FB0-771B-0E21-5D14FB3F4FA0}"/>
                    </a:ext>
                  </a:extLst>
                </p:cNvPr>
                <p:cNvSpPr/>
                <p:nvPr/>
              </p:nvSpPr>
              <p:spPr>
                <a:xfrm>
                  <a:off x="9802314" y="3817869"/>
                  <a:ext cx="1304817" cy="68535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54099F0F-836F-004E-A0C8-8CB28B659294}"/>
                    </a:ext>
                  </a:extLst>
                </p:cNvPr>
                <p:cNvSpPr txBox="1"/>
                <p:nvPr/>
              </p:nvSpPr>
              <p:spPr>
                <a:xfrm>
                  <a:off x="9911345" y="3933835"/>
                  <a:ext cx="1086755" cy="366601"/>
                </a:xfrm>
                <a:prstGeom prst="rect">
                  <a:avLst/>
                </a:prstGeom>
                <a:noFill/>
              </p:spPr>
              <p:txBody>
                <a:bodyPr wrap="square" rtlCol="0">
                  <a:spAutoFit/>
                </a:bodyPr>
                <a:lstStyle/>
                <a:p>
                  <a:r>
                    <a:rPr lang="ja-JP" altLang="en-US" b="1" dirty="0">
                      <a:solidFill>
                        <a:srgbClr val="FFFF00"/>
                      </a:solidFill>
                      <a:latin typeface="Meiryo UI" panose="020B0604030504040204" pitchFamily="50" charset="-128"/>
                      <a:ea typeface="Meiryo UI" panose="020B0604030504040204" pitchFamily="50" charset="-128"/>
                    </a:rPr>
                    <a:t>チャレンジ</a:t>
                  </a:r>
                  <a:endParaRPr kumimoji="1" lang="ja-JP" altLang="en-US" b="1" dirty="0">
                    <a:solidFill>
                      <a:srgbClr val="FFFF00"/>
                    </a:solidFill>
                    <a:latin typeface="Meiryo UI" panose="020B0604030504040204" pitchFamily="50" charset="-128"/>
                    <a:ea typeface="Meiryo UI" panose="020B0604030504040204" pitchFamily="50" charset="-128"/>
                  </a:endParaRPr>
                </a:p>
              </p:txBody>
            </p:sp>
          </p:grpSp>
          <p:grpSp>
            <p:nvGrpSpPr>
              <p:cNvPr id="35" name="グループ化 34">
                <a:extLst>
                  <a:ext uri="{FF2B5EF4-FFF2-40B4-BE49-F238E27FC236}">
                    <a16:creationId xmlns:a16="http://schemas.microsoft.com/office/drawing/2014/main" id="{D5F98141-92ED-FF67-2C94-1573B9A72738}"/>
                  </a:ext>
                </a:extLst>
              </p:cNvPr>
              <p:cNvGrpSpPr/>
              <p:nvPr/>
            </p:nvGrpSpPr>
            <p:grpSpPr>
              <a:xfrm>
                <a:off x="8183299" y="4002747"/>
                <a:ext cx="1304817" cy="685353"/>
                <a:chOff x="9802314" y="4968142"/>
                <a:chExt cx="1304817" cy="685353"/>
              </a:xfrm>
            </p:grpSpPr>
            <p:sp>
              <p:nvSpPr>
                <p:cNvPr id="36" name="フローチャート: 書類 35">
                  <a:extLst>
                    <a:ext uri="{FF2B5EF4-FFF2-40B4-BE49-F238E27FC236}">
                      <a16:creationId xmlns:a16="http://schemas.microsoft.com/office/drawing/2014/main" id="{39076098-288C-1305-2A20-ED16D6820B9B}"/>
                    </a:ext>
                  </a:extLst>
                </p:cNvPr>
                <p:cNvSpPr/>
                <p:nvPr/>
              </p:nvSpPr>
              <p:spPr>
                <a:xfrm>
                  <a:off x="9802314" y="4968142"/>
                  <a:ext cx="1304817" cy="68535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1BFDB846-5B24-2396-C410-1F7BEA46D11A}"/>
                    </a:ext>
                  </a:extLst>
                </p:cNvPr>
                <p:cNvSpPr txBox="1"/>
                <p:nvPr/>
              </p:nvSpPr>
              <p:spPr>
                <a:xfrm>
                  <a:off x="9875001" y="5084108"/>
                  <a:ext cx="1159442" cy="369332"/>
                </a:xfrm>
                <a:prstGeom prst="rect">
                  <a:avLst/>
                </a:prstGeom>
                <a:noFill/>
              </p:spPr>
              <p:txBody>
                <a:bodyPr wrap="square" rtlCol="0">
                  <a:spAutoFit/>
                </a:bodyPr>
                <a:lstStyle/>
                <a:p>
                  <a:r>
                    <a:rPr lang="ja-JP" altLang="en-US" b="1" dirty="0">
                      <a:solidFill>
                        <a:srgbClr val="FFFF00"/>
                      </a:solidFill>
                      <a:latin typeface="Meiryo UI" panose="020B0604030504040204" pitchFamily="50" charset="-128"/>
                      <a:ea typeface="Meiryo UI" panose="020B0604030504040204" pitchFamily="50" charset="-128"/>
                    </a:rPr>
                    <a:t>新奇歓迎</a:t>
                  </a:r>
                  <a:endParaRPr kumimoji="1" lang="ja-JP" altLang="en-US" b="1" dirty="0">
                    <a:solidFill>
                      <a:srgbClr val="FFFF00"/>
                    </a:solidFill>
                    <a:latin typeface="Meiryo UI" panose="020B0604030504040204" pitchFamily="50" charset="-128"/>
                    <a:ea typeface="Meiryo UI" panose="020B0604030504040204" pitchFamily="50" charset="-128"/>
                  </a:endParaRPr>
                </a:p>
              </p:txBody>
            </p:sp>
          </p:grpSp>
        </p:grpSp>
      </p:grpSp>
      <p:grpSp>
        <p:nvGrpSpPr>
          <p:cNvPr id="44" name="グループ化 43">
            <a:extLst>
              <a:ext uri="{FF2B5EF4-FFF2-40B4-BE49-F238E27FC236}">
                <a16:creationId xmlns:a16="http://schemas.microsoft.com/office/drawing/2014/main" id="{947AD2A7-D16E-7BB8-9419-0CE2216E6EEE}"/>
              </a:ext>
            </a:extLst>
          </p:cNvPr>
          <p:cNvGrpSpPr/>
          <p:nvPr/>
        </p:nvGrpSpPr>
        <p:grpSpPr>
          <a:xfrm>
            <a:off x="5382054" y="2176040"/>
            <a:ext cx="3154223" cy="2322253"/>
            <a:chOff x="5519288" y="2013480"/>
            <a:chExt cx="3015381" cy="2322253"/>
          </a:xfrm>
        </p:grpSpPr>
        <p:sp>
          <p:nvSpPr>
            <p:cNvPr id="45" name="正方形/長方形 44">
              <a:extLst>
                <a:ext uri="{FF2B5EF4-FFF2-40B4-BE49-F238E27FC236}">
                  <a16:creationId xmlns:a16="http://schemas.microsoft.com/office/drawing/2014/main" id="{8A3B57D9-9EF9-6322-8C92-15CFE0BB6420}"/>
                </a:ext>
              </a:extLst>
            </p:cNvPr>
            <p:cNvSpPr/>
            <p:nvPr/>
          </p:nvSpPr>
          <p:spPr>
            <a:xfrm>
              <a:off x="5519288" y="2013480"/>
              <a:ext cx="2980657" cy="232225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6" name="グループ化 45">
              <a:extLst>
                <a:ext uri="{FF2B5EF4-FFF2-40B4-BE49-F238E27FC236}">
                  <a16:creationId xmlns:a16="http://schemas.microsoft.com/office/drawing/2014/main" id="{FD3553F9-75D6-4F5D-E470-75336955FF83}"/>
                </a:ext>
              </a:extLst>
            </p:cNvPr>
            <p:cNvGrpSpPr/>
            <p:nvPr/>
          </p:nvGrpSpPr>
          <p:grpSpPr>
            <a:xfrm>
              <a:off x="5572890" y="2218054"/>
              <a:ext cx="2961779" cy="1797239"/>
              <a:chOff x="5961581" y="1820232"/>
              <a:chExt cx="2961779" cy="1797239"/>
            </a:xfrm>
          </p:grpSpPr>
          <p:sp>
            <p:nvSpPr>
              <p:cNvPr id="47" name="テキスト ボックス 46">
                <a:extLst>
                  <a:ext uri="{FF2B5EF4-FFF2-40B4-BE49-F238E27FC236}">
                    <a16:creationId xmlns:a16="http://schemas.microsoft.com/office/drawing/2014/main" id="{19928079-25BB-6C77-62F7-DC5E46E9F922}"/>
                  </a:ext>
                </a:extLst>
              </p:cNvPr>
              <p:cNvSpPr txBox="1"/>
              <p:nvPr/>
            </p:nvSpPr>
            <p:spPr>
              <a:xfrm>
                <a:off x="5961581" y="1820232"/>
                <a:ext cx="2961779" cy="461665"/>
              </a:xfrm>
              <a:prstGeom prst="rect">
                <a:avLst/>
              </a:prstGeom>
              <a:noFill/>
            </p:spPr>
            <p:txBody>
              <a:bodyPr wrap="square" rtlCol="0">
                <a:spAutoFit/>
              </a:bodyPr>
              <a:lstStyle/>
              <a:p>
                <a:pPr algn="ctr"/>
                <a:r>
                  <a:rPr kumimoji="1" lang="ja-JP" altLang="en-US" sz="2400" b="1" dirty="0">
                    <a:solidFill>
                      <a:schemeClr val="bg1"/>
                    </a:solidFill>
                    <a:latin typeface="Meiryo UI" panose="020B0604030504040204" pitchFamily="50" charset="-128"/>
                    <a:ea typeface="Meiryo UI" panose="020B0604030504040204" pitchFamily="50" charset="-128"/>
                  </a:rPr>
                  <a:t>次代に続く活性クラブ</a:t>
                </a:r>
                <a:endParaRPr kumimoji="1" lang="en-US" altLang="ja-JP" sz="2400" b="1" dirty="0">
                  <a:solidFill>
                    <a:schemeClr val="bg1"/>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929FFD1B-2F9A-63DE-0244-C06A89257E5F}"/>
                  </a:ext>
                </a:extLst>
              </p:cNvPr>
              <p:cNvSpPr txBox="1"/>
              <p:nvPr/>
            </p:nvSpPr>
            <p:spPr>
              <a:xfrm>
                <a:off x="6003510" y="2755504"/>
                <a:ext cx="2803723" cy="861967"/>
              </a:xfrm>
              <a:prstGeom prst="rect">
                <a:avLst/>
              </a:prstGeom>
              <a:noFill/>
            </p:spPr>
            <p:txBody>
              <a:bodyPr wrap="square" rtlCol="0">
                <a:spAutoFit/>
              </a:bodyPr>
              <a:lstStyle/>
              <a:p>
                <a:pPr algn="ctr">
                  <a:lnSpc>
                    <a:spcPts val="2000"/>
                  </a:lnSpc>
                </a:pPr>
                <a:r>
                  <a:rPr lang="ja-JP" altLang="en-US" sz="2000" b="1" dirty="0">
                    <a:solidFill>
                      <a:schemeClr val="bg1"/>
                    </a:solidFill>
                    <a:latin typeface="Meiryo UI" panose="020B0604030504040204" pitchFamily="50" charset="-128"/>
                    <a:ea typeface="Meiryo UI" panose="020B0604030504040204" pitchFamily="50" charset="-128"/>
                  </a:rPr>
                  <a:t>切磋琢磨　自己研鑽</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lnSpc>
                    <a:spcPts val="2000"/>
                  </a:lnSpc>
                </a:pPr>
                <a:r>
                  <a:rPr kumimoji="1" lang="ja-JP" altLang="en-US" sz="2000" b="1" dirty="0">
                    <a:solidFill>
                      <a:schemeClr val="bg1"/>
                    </a:solidFill>
                    <a:latin typeface="Meiryo UI" panose="020B0604030504040204" pitchFamily="50" charset="-128"/>
                    <a:ea typeface="Meiryo UI" panose="020B0604030504040204" pitchFamily="50" charset="-128"/>
                  </a:rPr>
                  <a:t>充実した例会と奉仕活動</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lnSpc>
                    <a:spcPts val="2000"/>
                  </a:lnSpc>
                </a:pPr>
                <a:r>
                  <a:rPr kumimoji="1" lang="ja-JP" altLang="en-US" sz="2000" b="1" dirty="0">
                    <a:solidFill>
                      <a:schemeClr val="bg1"/>
                    </a:solidFill>
                    <a:latin typeface="Meiryo UI" panose="020B0604030504040204" pitchFamily="50" charset="-128"/>
                    <a:ea typeface="Meiryo UI" panose="020B0604030504040204" pitchFamily="50" charset="-128"/>
                  </a:rPr>
                  <a:t>地域実情を反映</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grpSp>
      </p:grpSp>
      <p:grpSp>
        <p:nvGrpSpPr>
          <p:cNvPr id="49" name="グループ化 48">
            <a:extLst>
              <a:ext uri="{FF2B5EF4-FFF2-40B4-BE49-F238E27FC236}">
                <a16:creationId xmlns:a16="http://schemas.microsoft.com/office/drawing/2014/main" id="{17AB73FC-6543-6656-6BAE-D8E8243ED2EC}"/>
              </a:ext>
            </a:extLst>
          </p:cNvPr>
          <p:cNvGrpSpPr/>
          <p:nvPr/>
        </p:nvGrpSpPr>
        <p:grpSpPr>
          <a:xfrm>
            <a:off x="2280050" y="2186923"/>
            <a:ext cx="3101989" cy="2300479"/>
            <a:chOff x="2280050" y="2024363"/>
            <a:chExt cx="3053158" cy="2300479"/>
          </a:xfrm>
        </p:grpSpPr>
        <p:sp>
          <p:nvSpPr>
            <p:cNvPr id="50" name="正方形/長方形 49">
              <a:extLst>
                <a:ext uri="{FF2B5EF4-FFF2-40B4-BE49-F238E27FC236}">
                  <a16:creationId xmlns:a16="http://schemas.microsoft.com/office/drawing/2014/main" id="{9F2FFCF6-FABF-32AF-0812-5DD6240465AE}"/>
                </a:ext>
              </a:extLst>
            </p:cNvPr>
            <p:cNvSpPr/>
            <p:nvPr/>
          </p:nvSpPr>
          <p:spPr>
            <a:xfrm>
              <a:off x="2280050" y="2024363"/>
              <a:ext cx="3053158" cy="2300479"/>
            </a:xfrm>
            <a:prstGeom prst="rect">
              <a:avLst/>
            </a:prstGeom>
            <a:solidFill>
              <a:srgbClr val="F7A5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1" name="グループ化 50">
              <a:extLst>
                <a:ext uri="{FF2B5EF4-FFF2-40B4-BE49-F238E27FC236}">
                  <a16:creationId xmlns:a16="http://schemas.microsoft.com/office/drawing/2014/main" id="{79213BC3-905D-B1DA-259E-1D85CCF3DAF9}"/>
                </a:ext>
              </a:extLst>
            </p:cNvPr>
            <p:cNvGrpSpPr/>
            <p:nvPr/>
          </p:nvGrpSpPr>
          <p:grpSpPr>
            <a:xfrm>
              <a:off x="2411868" y="2255866"/>
              <a:ext cx="2723351" cy="1806513"/>
              <a:chOff x="2987040" y="1892891"/>
              <a:chExt cx="2723351" cy="1806513"/>
            </a:xfrm>
          </p:grpSpPr>
          <p:sp>
            <p:nvSpPr>
              <p:cNvPr id="52" name="テキスト ボックス 51">
                <a:extLst>
                  <a:ext uri="{FF2B5EF4-FFF2-40B4-BE49-F238E27FC236}">
                    <a16:creationId xmlns:a16="http://schemas.microsoft.com/office/drawing/2014/main" id="{F98B0E70-763D-FEB7-48F9-6015E96EA2E6}"/>
                  </a:ext>
                </a:extLst>
              </p:cNvPr>
              <p:cNvSpPr txBox="1"/>
              <p:nvPr/>
            </p:nvSpPr>
            <p:spPr>
              <a:xfrm>
                <a:off x="3006956" y="1892891"/>
                <a:ext cx="2703435" cy="461665"/>
              </a:xfrm>
              <a:prstGeom prst="rect">
                <a:avLst/>
              </a:prstGeom>
              <a:noFill/>
            </p:spPr>
            <p:txBody>
              <a:bodyPr wrap="square" rtlCol="0">
                <a:spAutoFit/>
              </a:bodyPr>
              <a:lstStyle/>
              <a:p>
                <a:pPr algn="ctr"/>
                <a:r>
                  <a:rPr lang="ja-JP" altLang="en-US" sz="2400" b="1" dirty="0">
                    <a:solidFill>
                      <a:schemeClr val="accent2">
                        <a:lumMod val="75000"/>
                      </a:schemeClr>
                    </a:solidFill>
                    <a:latin typeface="Meiryo UI" panose="020B0604030504040204" pitchFamily="50" charset="-128"/>
                    <a:ea typeface="Meiryo UI" panose="020B0604030504040204" pitchFamily="50" charset="-128"/>
                  </a:rPr>
                  <a:t>居心地</a:t>
                </a:r>
                <a:r>
                  <a:rPr kumimoji="1" lang="ja-JP" altLang="en-US" sz="2400" b="1" dirty="0">
                    <a:solidFill>
                      <a:schemeClr val="accent2">
                        <a:lumMod val="75000"/>
                      </a:schemeClr>
                    </a:solidFill>
                    <a:latin typeface="Meiryo UI" panose="020B0604030504040204" pitchFamily="50" charset="-128"/>
                    <a:ea typeface="Meiryo UI" panose="020B0604030504040204" pitchFamily="50" charset="-128"/>
                  </a:rPr>
                  <a:t>のよいクラブ</a:t>
                </a:r>
                <a:endParaRPr kumimoji="1" lang="en-US" altLang="ja-JP" sz="2400"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65C96244-E24E-DBC7-60D4-BDE9317067E6}"/>
                  </a:ext>
                </a:extLst>
              </p:cNvPr>
              <p:cNvSpPr txBox="1"/>
              <p:nvPr/>
            </p:nvSpPr>
            <p:spPr>
              <a:xfrm>
                <a:off x="2987040" y="2766905"/>
                <a:ext cx="2703436" cy="932499"/>
              </a:xfrm>
              <a:prstGeom prst="rect">
                <a:avLst/>
              </a:prstGeom>
              <a:noFill/>
            </p:spPr>
            <p:txBody>
              <a:bodyPr wrap="square" rtlCol="0">
                <a:spAutoFit/>
              </a:bodyPr>
              <a:lstStyle/>
              <a:p>
                <a:pPr algn="ctr">
                  <a:lnSpc>
                    <a:spcPts val="2200"/>
                  </a:lnSpc>
                </a:pPr>
                <a:r>
                  <a:rPr lang="ja-JP" altLang="en-US" sz="2000" b="1" dirty="0">
                    <a:solidFill>
                      <a:schemeClr val="accent2">
                        <a:lumMod val="75000"/>
                      </a:schemeClr>
                    </a:solidFill>
                    <a:latin typeface="Meiryo UI" panose="020B0604030504040204" pitchFamily="50" charset="-128"/>
                    <a:ea typeface="Meiryo UI" panose="020B0604030504040204" pitchFamily="50" charset="-128"/>
                  </a:rPr>
                  <a:t>活動は例会主体</a:t>
                </a:r>
                <a:endParaRPr lang="en-US" altLang="ja-JP" sz="2000" b="1" dirty="0">
                  <a:solidFill>
                    <a:schemeClr val="accent2">
                      <a:lumMod val="75000"/>
                    </a:schemeClr>
                  </a:solidFill>
                  <a:latin typeface="Meiryo UI" panose="020B0604030504040204" pitchFamily="50" charset="-128"/>
                  <a:ea typeface="Meiryo UI" panose="020B0604030504040204" pitchFamily="50" charset="-128"/>
                </a:endParaRPr>
              </a:p>
              <a:p>
                <a:pPr algn="ctr">
                  <a:lnSpc>
                    <a:spcPts val="2200"/>
                  </a:lnSpc>
                </a:pPr>
                <a:r>
                  <a:rPr kumimoji="1" lang="ja-JP" altLang="en-US" sz="2000" b="1" dirty="0">
                    <a:solidFill>
                      <a:schemeClr val="accent2">
                        <a:lumMod val="75000"/>
                      </a:schemeClr>
                    </a:solidFill>
                    <a:latin typeface="Meiryo UI" panose="020B0604030504040204" pitchFamily="50" charset="-128"/>
                    <a:ea typeface="Meiryo UI" panose="020B0604030504040204" pitchFamily="50" charset="-128"/>
                  </a:rPr>
                  <a:t>仲間意識の結束</a:t>
                </a:r>
                <a:endParaRPr kumimoji="1" lang="en-US" altLang="ja-JP" sz="2000" b="1" dirty="0">
                  <a:solidFill>
                    <a:schemeClr val="accent2">
                      <a:lumMod val="75000"/>
                    </a:schemeClr>
                  </a:solidFill>
                  <a:latin typeface="Meiryo UI" panose="020B0604030504040204" pitchFamily="50" charset="-128"/>
                  <a:ea typeface="Meiryo UI" panose="020B0604030504040204" pitchFamily="50" charset="-128"/>
                </a:endParaRPr>
              </a:p>
              <a:p>
                <a:pPr algn="ctr">
                  <a:lnSpc>
                    <a:spcPts val="2200"/>
                  </a:lnSpc>
                </a:pPr>
                <a:r>
                  <a:rPr lang="ja-JP" altLang="en-US" sz="2000" b="1" dirty="0">
                    <a:solidFill>
                      <a:schemeClr val="accent2">
                        <a:lumMod val="75000"/>
                      </a:schemeClr>
                    </a:solidFill>
                    <a:latin typeface="Meiryo UI" panose="020B0604030504040204" pitchFamily="50" charset="-128"/>
                    <a:ea typeface="Meiryo UI" panose="020B0604030504040204" pitchFamily="50" charset="-128"/>
                  </a:rPr>
                  <a:t>地域実情には関心薄</a:t>
                </a:r>
                <a:endParaRPr kumimoji="1" lang="ja-JP" altLang="en-US" sz="2000" b="1" dirty="0">
                  <a:solidFill>
                    <a:schemeClr val="accent2">
                      <a:lumMod val="75000"/>
                    </a:schemeClr>
                  </a:solidFill>
                  <a:latin typeface="Meiryo UI" panose="020B0604030504040204" pitchFamily="50" charset="-128"/>
                  <a:ea typeface="Meiryo UI" panose="020B0604030504040204" pitchFamily="50" charset="-128"/>
                </a:endParaRPr>
              </a:p>
            </p:txBody>
          </p:sp>
        </p:grpSp>
      </p:grpSp>
      <p:grpSp>
        <p:nvGrpSpPr>
          <p:cNvPr id="54" name="グループ化 53">
            <a:extLst>
              <a:ext uri="{FF2B5EF4-FFF2-40B4-BE49-F238E27FC236}">
                <a16:creationId xmlns:a16="http://schemas.microsoft.com/office/drawing/2014/main" id="{28229A51-8ED0-39A8-4339-5C768C1FB02E}"/>
              </a:ext>
            </a:extLst>
          </p:cNvPr>
          <p:cNvGrpSpPr/>
          <p:nvPr/>
        </p:nvGrpSpPr>
        <p:grpSpPr>
          <a:xfrm>
            <a:off x="5339626" y="4498292"/>
            <a:ext cx="3199703" cy="2255701"/>
            <a:chOff x="5339626" y="4335732"/>
            <a:chExt cx="3199703" cy="2255701"/>
          </a:xfrm>
        </p:grpSpPr>
        <p:sp>
          <p:nvSpPr>
            <p:cNvPr id="55" name="正方形/長方形 54">
              <a:extLst>
                <a:ext uri="{FF2B5EF4-FFF2-40B4-BE49-F238E27FC236}">
                  <a16:creationId xmlns:a16="http://schemas.microsoft.com/office/drawing/2014/main" id="{95744E7D-30FD-3920-D553-23E345FA858C}"/>
                </a:ext>
              </a:extLst>
            </p:cNvPr>
            <p:cNvSpPr/>
            <p:nvPr/>
          </p:nvSpPr>
          <p:spPr>
            <a:xfrm>
              <a:off x="5395542" y="4335732"/>
              <a:ext cx="3143787" cy="225570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6" name="グループ化 55">
              <a:extLst>
                <a:ext uri="{FF2B5EF4-FFF2-40B4-BE49-F238E27FC236}">
                  <a16:creationId xmlns:a16="http://schemas.microsoft.com/office/drawing/2014/main" id="{44673625-7366-F192-C721-72F93A12D76F}"/>
                </a:ext>
              </a:extLst>
            </p:cNvPr>
            <p:cNvGrpSpPr/>
            <p:nvPr/>
          </p:nvGrpSpPr>
          <p:grpSpPr>
            <a:xfrm>
              <a:off x="5339626" y="4641687"/>
              <a:ext cx="3075710" cy="1617287"/>
              <a:chOff x="5835759" y="4234918"/>
              <a:chExt cx="3075710" cy="1617287"/>
            </a:xfrm>
          </p:grpSpPr>
          <p:sp>
            <p:nvSpPr>
              <p:cNvPr id="57" name="テキスト ボックス 56">
                <a:extLst>
                  <a:ext uri="{FF2B5EF4-FFF2-40B4-BE49-F238E27FC236}">
                    <a16:creationId xmlns:a16="http://schemas.microsoft.com/office/drawing/2014/main" id="{C01B0856-7733-CF27-7CCA-4D1857AEBDAC}"/>
                  </a:ext>
                </a:extLst>
              </p:cNvPr>
              <p:cNvSpPr txBox="1"/>
              <p:nvPr/>
            </p:nvSpPr>
            <p:spPr>
              <a:xfrm>
                <a:off x="6185739" y="4234918"/>
                <a:ext cx="2569579" cy="461665"/>
              </a:xfrm>
              <a:prstGeom prst="rect">
                <a:avLst/>
              </a:prstGeom>
              <a:noFill/>
            </p:spPr>
            <p:txBody>
              <a:bodyPr wrap="square" rtlCol="0">
                <a:spAutoFit/>
              </a:bodyPr>
              <a:lstStyle/>
              <a:p>
                <a:pPr algn="ctr"/>
                <a:r>
                  <a:rPr kumimoji="1" lang="ja-JP" altLang="en-US" sz="2400" b="1" dirty="0">
                    <a:solidFill>
                      <a:srgbClr val="FFFF00"/>
                    </a:solidFill>
                    <a:latin typeface="Meiryo UI" panose="020B0604030504040204" pitchFamily="50" charset="-128"/>
                    <a:ea typeface="Meiryo UI" panose="020B0604030504040204" pitchFamily="50" charset="-128"/>
                  </a:rPr>
                  <a:t>体面維持型クラブ</a:t>
                </a:r>
                <a:endParaRPr kumimoji="1" lang="en-US" altLang="ja-JP" sz="2400" b="1" dirty="0">
                  <a:solidFill>
                    <a:srgbClr val="FFFF00"/>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07B0B58F-B67F-75E3-7F70-669E404C4BDB}"/>
                  </a:ext>
                </a:extLst>
              </p:cNvPr>
              <p:cNvSpPr txBox="1"/>
              <p:nvPr/>
            </p:nvSpPr>
            <p:spPr>
              <a:xfrm>
                <a:off x="5835759" y="5060770"/>
                <a:ext cx="3075710" cy="791435"/>
              </a:xfrm>
              <a:prstGeom prst="rect">
                <a:avLst/>
              </a:prstGeom>
              <a:noFill/>
            </p:spPr>
            <p:txBody>
              <a:bodyPr wrap="square" rtlCol="0">
                <a:spAutoFit/>
              </a:bodyPr>
              <a:lstStyle/>
              <a:p>
                <a:pPr algn="ctr">
                  <a:lnSpc>
                    <a:spcPts val="1800"/>
                  </a:lnSpc>
                </a:pPr>
                <a:r>
                  <a:rPr lang="ja-JP" altLang="en-US" sz="2000" b="1" dirty="0">
                    <a:solidFill>
                      <a:srgbClr val="FFFF00"/>
                    </a:solidFill>
                    <a:latin typeface="Meiryo UI" panose="020B0604030504040204" pitchFamily="50" charset="-128"/>
                    <a:ea typeface="Meiryo UI" panose="020B0604030504040204" pitchFamily="50" charset="-128"/>
                  </a:rPr>
                  <a:t>ヒエラルキー･コントロール</a:t>
                </a:r>
                <a:endParaRPr lang="en-US" altLang="ja-JP" sz="2000" b="1" dirty="0">
                  <a:solidFill>
                    <a:srgbClr val="FFFF00"/>
                  </a:solidFill>
                  <a:latin typeface="Meiryo UI" panose="020B0604030504040204" pitchFamily="50" charset="-128"/>
                  <a:ea typeface="Meiryo UI" panose="020B0604030504040204" pitchFamily="50" charset="-128"/>
                </a:endParaRPr>
              </a:p>
              <a:p>
                <a:pPr algn="ctr">
                  <a:lnSpc>
                    <a:spcPts val="1800"/>
                  </a:lnSpc>
                </a:pPr>
                <a:endParaRPr kumimoji="1" lang="en-US" altLang="ja-JP" sz="2000" b="1" dirty="0">
                  <a:solidFill>
                    <a:srgbClr val="FFFF00"/>
                  </a:solidFill>
                  <a:latin typeface="Meiryo UI" panose="020B0604030504040204" pitchFamily="50" charset="-128"/>
                  <a:ea typeface="Meiryo UI" panose="020B0604030504040204" pitchFamily="50" charset="-128"/>
                </a:endParaRPr>
              </a:p>
              <a:p>
                <a:pPr algn="ctr">
                  <a:lnSpc>
                    <a:spcPts val="1800"/>
                  </a:lnSpc>
                </a:pPr>
                <a:r>
                  <a:rPr kumimoji="1" lang="ja-JP" altLang="en-US" sz="2000" b="1" dirty="0">
                    <a:solidFill>
                      <a:srgbClr val="FFFF00"/>
                    </a:solidFill>
                    <a:latin typeface="Meiryo UI" panose="020B0604030504040204" pitchFamily="50" charset="-128"/>
                    <a:ea typeface="Meiryo UI" panose="020B0604030504040204" pitchFamily="50" charset="-128"/>
                  </a:rPr>
                  <a:t>義務感　忖度</a:t>
                </a:r>
                <a:endParaRPr kumimoji="1" lang="en-US" altLang="ja-JP" sz="2000" b="1" dirty="0">
                  <a:solidFill>
                    <a:srgbClr val="FFFF00"/>
                  </a:solidFill>
                  <a:latin typeface="Meiryo UI" panose="020B0604030504040204" pitchFamily="50" charset="-128"/>
                  <a:ea typeface="Meiryo UI" panose="020B0604030504040204" pitchFamily="50" charset="-128"/>
                </a:endParaRPr>
              </a:p>
            </p:txBody>
          </p:sp>
        </p:grpSp>
      </p:grpSp>
      <p:sp>
        <p:nvSpPr>
          <p:cNvPr id="59" name="テキスト ボックス 58">
            <a:extLst>
              <a:ext uri="{FF2B5EF4-FFF2-40B4-BE49-F238E27FC236}">
                <a16:creationId xmlns:a16="http://schemas.microsoft.com/office/drawing/2014/main" id="{F511B09D-81BC-B019-904D-15E74F947677}"/>
              </a:ext>
            </a:extLst>
          </p:cNvPr>
          <p:cNvSpPr txBox="1"/>
          <p:nvPr/>
        </p:nvSpPr>
        <p:spPr>
          <a:xfrm>
            <a:off x="378460" y="873614"/>
            <a:ext cx="6283960" cy="477054"/>
          </a:xfrm>
          <a:prstGeom prst="rect">
            <a:avLst/>
          </a:prstGeom>
          <a:noFill/>
        </p:spPr>
        <p:txBody>
          <a:bodyPr wrap="square">
            <a:spAutoFit/>
          </a:bodyPr>
          <a:lstStyle/>
          <a:p>
            <a:pPr>
              <a:lnSpc>
                <a:spcPts val="3000"/>
              </a:lnSpc>
            </a:pPr>
            <a:r>
              <a:rPr lang="en-US" altLang="ja-JP" sz="3600" b="1" dirty="0">
                <a:solidFill>
                  <a:schemeClr val="accent2"/>
                </a:solidFill>
                <a:latin typeface="Meiryo UI" panose="020B0604030504040204" pitchFamily="50" charset="-128"/>
                <a:ea typeface="Meiryo UI" panose="020B0604030504040204" pitchFamily="50" charset="-128"/>
              </a:rPr>
              <a:t>Choice</a:t>
            </a:r>
          </a:p>
        </p:txBody>
      </p:sp>
    </p:spTree>
    <p:extLst>
      <p:ext uri="{BB962C8B-B14F-4D97-AF65-F5344CB8AC3E}">
        <p14:creationId xmlns:p14="http://schemas.microsoft.com/office/powerpoint/2010/main" val="207381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p:cTn id="36" dur="500" fill="hold"/>
                                        <p:tgtEl>
                                          <p:spTgt spid="49"/>
                                        </p:tgtEl>
                                        <p:attrNameLst>
                                          <p:attrName>ppt_w</p:attrName>
                                        </p:attrNameLst>
                                      </p:cBhvr>
                                      <p:tavLst>
                                        <p:tav tm="0">
                                          <p:val>
                                            <p:fltVal val="0"/>
                                          </p:val>
                                        </p:tav>
                                        <p:tav tm="100000">
                                          <p:val>
                                            <p:strVal val="#ppt_w"/>
                                          </p:val>
                                        </p:tav>
                                      </p:tavLst>
                                    </p:anim>
                                    <p:anim calcmode="lin" valueType="num">
                                      <p:cBhvr>
                                        <p:cTn id="37"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ppt_x</p:attrName>
                                        </p:attrNameLst>
                                      </p:cBhvr>
                                      <p:tavLst>
                                        <p:tav tm="0">
                                          <p:val>
                                            <p:strVal val="#ppt_x-#ppt_w/2"/>
                                          </p:val>
                                        </p:tav>
                                        <p:tav tm="100000">
                                          <p:val>
                                            <p:strVal val="#ppt_x"/>
                                          </p:val>
                                        </p:tav>
                                      </p:tavLst>
                                    </p:anim>
                                    <p:anim calcmode="lin" valueType="num">
                                      <p:cBhvr>
                                        <p:cTn id="43" dur="500" fill="hold"/>
                                        <p:tgtEl>
                                          <p:spTgt spid="26"/>
                                        </p:tgtEl>
                                        <p:attrNameLst>
                                          <p:attrName>ppt_y</p:attrName>
                                        </p:attrNameLst>
                                      </p:cBhvr>
                                      <p:tavLst>
                                        <p:tav tm="0">
                                          <p:val>
                                            <p:strVal val="#ppt_y"/>
                                          </p:val>
                                        </p:tav>
                                        <p:tav tm="100000">
                                          <p:val>
                                            <p:strVal val="#ppt_y"/>
                                          </p:val>
                                        </p:tav>
                                      </p:tavLst>
                                    </p:anim>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3152</TotalTime>
  <Words>2990</Words>
  <Application>Microsoft Office PowerPoint</Application>
  <PresentationFormat>ワイド画面</PresentationFormat>
  <Paragraphs>454</Paragraphs>
  <Slides>23</Slides>
  <Notes>7</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23</vt:i4>
      </vt:variant>
    </vt:vector>
  </HeadingPairs>
  <TitlesOfParts>
    <vt:vector size="34" baseType="lpstr">
      <vt:lpstr>HGS教科書体</vt:lpstr>
      <vt:lpstr>Meiryo UI</vt:lpstr>
      <vt:lpstr>MS PGothic</vt:lpstr>
      <vt:lpstr>UD デジタル 教科書体 N-B</vt:lpstr>
      <vt:lpstr>UD デジタル 教科書体 NK-B</vt:lpstr>
      <vt:lpstr>UD デジタル 教科書体 NP-R</vt:lpstr>
      <vt:lpstr>游ゴシック</vt:lpstr>
      <vt:lpstr>游ゴシック Light</vt:lpstr>
      <vt:lpstr>Arial</vt:lpstr>
      <vt:lpstr>Georgia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takano@kichijiya.co.jp</dc:creator>
  <cp:lastModifiedBy>takano@kichijiya.co.jp</cp:lastModifiedBy>
  <cp:revision>207</cp:revision>
  <cp:lastPrinted>2024-10-04T05:39:32Z</cp:lastPrinted>
  <dcterms:created xsi:type="dcterms:W3CDTF">2024-02-20T11:35:46Z</dcterms:created>
  <dcterms:modified xsi:type="dcterms:W3CDTF">2024-10-10T11:33:40Z</dcterms:modified>
</cp:coreProperties>
</file>